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TqoDGRQXMyXiPZJxMaEXXpLVQ0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노승우(학생-자동차IT융합학과)" initials="노자" lastIdx="1" clrIdx="0">
    <p:extLst>
      <p:ext uri="{19B8F6BF-5375-455C-9EA6-DF929625EA0E}">
        <p15:presenceInfo xmlns:p15="http://schemas.microsoft.com/office/powerpoint/2012/main" userId="노승우(학생-자동차IT융합학과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DE5"/>
    <a:srgbClr val="5E80D8"/>
    <a:srgbClr val="B9B9B9"/>
    <a:srgbClr val="4A7EBB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828BDF-CC50-4A68-A834-1B99D21C2876}">
  <a:tblStyle styleId="{B1828BDF-CC50-4A68-A834-1B99D21C28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41E8DE-F294-486A-A25F-2A189FEF5D9B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59F359C-C42F-4A64-A0C6-EF257DCB90C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24" autoAdjust="0"/>
  </p:normalViewPr>
  <p:slideViewPr>
    <p:cSldViewPr snapToGrid="0">
      <p:cViewPr varScale="1">
        <p:scale>
          <a:sx n="70" d="100"/>
          <a:sy n="70" d="100"/>
        </p:scale>
        <p:origin x="1566" y="72"/>
      </p:cViewPr>
      <p:guideLst>
        <p:guide orient="horz" pos="21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22:20:22.801" idx="1">
    <p:pos x="10" y="10"/>
    <p:text>원본주세요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r.mathworks.com/discovery/slam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robotnews.com/news/articleView.html?idxno=7290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김대범</a:t>
            </a:r>
            <a:endParaRPr/>
          </a:p>
        </p:txBody>
      </p:sp>
      <p:sp>
        <p:nvSpPr>
          <p:cNvPr id="232" name="Google Shape;23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</a:t>
            </a:r>
            <a:endParaRPr/>
          </a:p>
        </p:txBody>
      </p:sp>
      <p:sp>
        <p:nvSpPr>
          <p:cNvPr id="250" name="Google Shape;25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우원</a:t>
            </a:r>
            <a:endParaRPr/>
          </a:p>
        </p:txBody>
      </p:sp>
      <p:sp>
        <p:nvSpPr>
          <p:cNvPr id="266" name="Google Shape;26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우원-해보는 데까지 하는데 이건 좀 너무 어려워보여요</a:t>
            </a:r>
            <a:endParaRPr/>
          </a:p>
        </p:txBody>
      </p:sp>
      <p:sp>
        <p:nvSpPr>
          <p:cNvPr id="280" name="Google Shape;28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경로계획</a:t>
            </a:r>
            <a:endParaRPr/>
          </a:p>
        </p:txBody>
      </p:sp>
      <p:sp>
        <p:nvSpPr>
          <p:cNvPr id="332" name="Google Shape;33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경로계획</a:t>
            </a:r>
            <a:endParaRPr/>
          </a:p>
        </p:txBody>
      </p:sp>
      <p:sp>
        <p:nvSpPr>
          <p:cNvPr id="375" name="Google Shape;3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503d5d01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경로계획</a:t>
            </a:r>
            <a:endParaRPr/>
          </a:p>
        </p:txBody>
      </p:sp>
      <p:sp>
        <p:nvSpPr>
          <p:cNvPr id="392" name="Google Shape;392;ge503d5d01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503d5d0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e503d5d0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라이다 인식 ? - 원준이가</a:t>
            </a:r>
            <a:endParaRPr/>
          </a:p>
        </p:txBody>
      </p:sp>
      <p:sp>
        <p:nvSpPr>
          <p:cNvPr id="411" name="Google Shape;411;ge503d5d01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503d5d01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왼쪽 사진:    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https://kr.mathworks.com/discovery/slam.html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오른쪽 사진:  </a:t>
            </a:r>
            <a:r>
              <a:rPr lang="ko-KR" u="sng">
                <a:solidFill>
                  <a:schemeClr val="hlink"/>
                </a:solidFill>
                <a:hlinkClick r:id="rId4"/>
              </a:rPr>
              <a:t>http://www.irobotnews.com/news/articleView.html?idxno=7290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e503d5d01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03d5d01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e503d5d01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차선인식</a:t>
            </a:r>
            <a:endParaRPr/>
          </a:p>
        </p:txBody>
      </p:sp>
      <p:sp>
        <p:nvSpPr>
          <p:cNvPr id="481" name="Google Shape;481;ge503d5d018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503d5d01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차선인식</a:t>
            </a:r>
            <a:endParaRPr/>
          </a:p>
        </p:txBody>
      </p:sp>
      <p:sp>
        <p:nvSpPr>
          <p:cNvPr id="512" name="Google Shape;512;ge503d5d01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503d5d01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e503d5d01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객체인식</a:t>
            </a:r>
            <a:endParaRPr/>
          </a:p>
        </p:txBody>
      </p:sp>
      <p:sp>
        <p:nvSpPr>
          <p:cNvPr id="532" name="Google Shape;532;ge503d5d01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503d5d01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객체인식</a:t>
            </a:r>
            <a:endParaRPr/>
          </a:p>
        </p:txBody>
      </p:sp>
      <p:sp>
        <p:nvSpPr>
          <p:cNvPr id="558" name="Google Shape;558;ge503d5d01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우-md봇 설명서 보기</a:t>
            </a:r>
            <a:endParaRPr/>
          </a:p>
        </p:txBody>
      </p:sp>
      <p:sp>
        <p:nvSpPr>
          <p:cNvPr id="579" name="Google Shape;57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우원</a:t>
            </a:r>
            <a:endParaRPr/>
          </a:p>
        </p:txBody>
      </p:sp>
      <p:sp>
        <p:nvSpPr>
          <p:cNvPr id="593" name="Google Shape;5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4fab3fb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e4fab3fb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노 원 범</a:t>
            </a:r>
            <a:endParaRPr/>
          </a:p>
        </p:txBody>
      </p:sp>
      <p:sp>
        <p:nvSpPr>
          <p:cNvPr id="606" name="Google Shape;606;ge4fab3fbb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4fab3fbb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e4fab3fbb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노 원 범</a:t>
            </a:r>
            <a:endParaRPr/>
          </a:p>
        </p:txBody>
      </p:sp>
      <p:sp>
        <p:nvSpPr>
          <p:cNvPr id="623" name="Google Shape;623;ge4fab3fbb9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4fab3fbb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e4fab3fbb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노 원 범</a:t>
            </a:r>
            <a:endParaRPr/>
          </a:p>
        </p:txBody>
      </p:sp>
      <p:sp>
        <p:nvSpPr>
          <p:cNvPr id="640" name="Google Shape;640;ge4fab3fbb9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4fa6e3c4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ge4fa6e3c4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노 원 범</a:t>
            </a:r>
            <a:endParaRPr/>
          </a:p>
        </p:txBody>
      </p:sp>
      <p:sp>
        <p:nvSpPr>
          <p:cNvPr id="657" name="Google Shape;657;ge4fa6e3c4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5a1d6843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e5a1d6843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노 원 범</a:t>
            </a:r>
            <a:endParaRPr/>
          </a:p>
        </p:txBody>
      </p:sp>
      <p:sp>
        <p:nvSpPr>
          <p:cNvPr id="674" name="Google Shape;674;ge5a1d68432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권대경</a:t>
            </a: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e5a1d68432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e5a1d68432_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노 원 범</a:t>
            </a:r>
            <a:endParaRPr/>
          </a:p>
        </p:txBody>
      </p:sp>
      <p:sp>
        <p:nvSpPr>
          <p:cNvPr id="692" name="Google Shape;692;ge5a1d68432_6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e5a1d68432_6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e5a1d68432_6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노 원 범</a:t>
            </a:r>
            <a:endParaRPr/>
          </a:p>
        </p:txBody>
      </p:sp>
      <p:sp>
        <p:nvSpPr>
          <p:cNvPr id="710" name="Google Shape;710;ge5a1d68432_6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우원</a:t>
            </a:r>
            <a:endParaRPr/>
          </a:p>
        </p:txBody>
      </p:sp>
      <p:sp>
        <p:nvSpPr>
          <p:cNvPr id="728" name="Google Shape;72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e50f9bcd80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ge50f9bcd80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우원</a:t>
            </a:r>
            <a:endParaRPr/>
          </a:p>
        </p:txBody>
      </p:sp>
      <p:sp>
        <p:nvSpPr>
          <p:cNvPr id="743" name="Google Shape;743;ge50f9bcd80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e50948d3d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e50948d3d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</a:t>
            </a:r>
            <a:endParaRPr/>
          </a:p>
        </p:txBody>
      </p:sp>
      <p:sp>
        <p:nvSpPr>
          <p:cNvPr id="758" name="Google Shape;758;ge50948d3d3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50f9bcd8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e50f9bcd8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 따로</a:t>
            </a:r>
            <a:endParaRPr/>
          </a:p>
        </p:txBody>
      </p:sp>
      <p:sp>
        <p:nvSpPr>
          <p:cNvPr id="775" name="Google Shape;775;ge50f9bcd8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2e0ad6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e2e0ad6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권대경</a:t>
            </a:r>
            <a:endParaRPr/>
          </a:p>
        </p:txBody>
      </p:sp>
      <p:sp>
        <p:nvSpPr>
          <p:cNvPr id="139" name="Google Shape;139;ge2e0ad6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권대경</a:t>
            </a:r>
            <a:endParaRPr/>
          </a:p>
        </p:txBody>
      </p:sp>
      <p:sp>
        <p:nvSpPr>
          <p:cNvPr id="155" name="Google Shape;15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우원</a:t>
            </a:r>
            <a:endParaRPr/>
          </a:p>
        </p:txBody>
      </p:sp>
      <p:sp>
        <p:nvSpPr>
          <p:cNvPr id="171" name="Google Shape;17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2efabb34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e2efabb34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우원</a:t>
            </a:r>
            <a:endParaRPr/>
          </a:p>
        </p:txBody>
      </p:sp>
      <p:sp>
        <p:nvSpPr>
          <p:cNvPr id="187" name="Google Shape;187;ge2efabb341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우원</a:t>
            </a:r>
            <a:endParaRPr/>
          </a:p>
        </p:txBody>
      </p:sp>
      <p:sp>
        <p:nvSpPr>
          <p:cNvPr id="202" name="Google Shape;20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5a1d6843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e5a1d6843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우원</a:t>
            </a:r>
            <a:endParaRPr/>
          </a:p>
        </p:txBody>
      </p:sp>
      <p:sp>
        <p:nvSpPr>
          <p:cNvPr id="217" name="Google Shape;217;ge5a1d68432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549" y="116632"/>
            <a:ext cx="936104" cy="48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l="1040"/>
          <a:stretch/>
        </p:blipFill>
        <p:spPr>
          <a:xfrm>
            <a:off x="0" y="764704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i="0" u="none" strike="noStrike" cap="none" err="1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SW개발</a:t>
            </a:r>
            <a:r>
              <a:rPr lang="ko-KR" sz="5000" b="1" i="0" u="none" strike="noStrike" cap="none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rPr>
              <a:t>/HW제작 설계서</a:t>
            </a:r>
            <a:endParaRPr sz="5000" b="1" i="0" u="none" strike="noStrike" cap="none">
              <a:solidFill>
                <a:srgbClr val="9537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78550" y="4088825"/>
            <a:ext cx="803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명 : 아파트 지능형 </a:t>
            </a:r>
            <a:r>
              <a:rPr lang="ko-KR" sz="2400" b="1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 경비</a:t>
            </a:r>
            <a:r>
              <a:rPr lang="ko-KR" sz="2400" b="1" i="0" u="none" strike="noStrike" cap="none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모빌리티 (ATEx)</a:t>
            </a:r>
            <a:endParaRPr sz="2400" b="1" i="0" u="none" strike="noStrike" cap="none">
              <a:solidFill>
                <a:srgbClr val="77787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94" name="Google Shape;94;p1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95" name="Google Shape;95;p1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96" name="Google Shape;96;p1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3B5AA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7" name="Google Shape;97;p1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 i="0" u="none" strike="noStrike" cap="none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sz="1200" b="1" i="0" u="none" strike="noStrike" cap="none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 i="0" u="none" strike="noStrike" cap="none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sz="1200" b="1" i="0" u="none" strike="noStrike" cap="none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98" name="Google Shape;98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"/>
          <p:cNvSpPr txBox="1"/>
          <p:nvPr/>
        </p:nvSpPr>
        <p:spPr>
          <a:xfrm>
            <a:off x="808680" y="4754468"/>
            <a:ext cx="7526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2021. 0</a:t>
            </a:r>
            <a:r>
              <a:rPr lang="en-US" altLang="ko-KR"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lang="ko-KR" sz="16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altLang="ko-KR" sz="16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6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600" b="0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KUUVe</a:t>
            </a:r>
            <a:r>
              <a:rPr lang="ko-KR" sz="16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) – 김우성(팀장) </a:t>
            </a:r>
            <a:r>
              <a:rPr lang="ko-KR" sz="1600" b="0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권대경</a:t>
            </a:r>
            <a:r>
              <a:rPr lang="ko-KR" sz="16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0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김대범</a:t>
            </a:r>
            <a:r>
              <a:rPr lang="ko-KR" sz="16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김원준 노승우</a:t>
            </a:r>
            <a:endParaRPr sz="16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지도교수 김 종 찬 </a:t>
            </a:r>
            <a:endParaRPr sz="16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</a:t>
            </a:r>
            <a:r>
              <a:rPr lang="ko-KR" sz="16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박 철</a:t>
            </a:r>
            <a:endParaRPr sz="16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5" name="Google Shape;235;p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9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 txBox="1"/>
          <p:nvPr/>
        </p:nvSpPr>
        <p:spPr>
          <a:xfrm>
            <a:off x="298363" y="4580347"/>
            <a:ext cx="4151497" cy="8155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Malgun Gothic"/>
                <a:ea typeface="Malgun Gothic"/>
                <a:cs typeface="Malgun Gothic"/>
                <a:sym typeface="Malgun Gothic"/>
              </a:rPr>
              <a:t>- GPS + </a:t>
            </a:r>
            <a:r>
              <a:rPr lang="ko-KR" sz="1050" err="1">
                <a:latin typeface="Malgun Gothic"/>
                <a:ea typeface="Malgun Gothic"/>
                <a:cs typeface="Malgun Gothic"/>
                <a:sym typeface="Malgun Gothic"/>
              </a:rPr>
              <a:t>IMU를</a:t>
            </a:r>
            <a:r>
              <a:rPr lang="ko-KR" sz="1050">
                <a:latin typeface="Malgun Gothic"/>
                <a:ea typeface="Malgun Gothic"/>
                <a:cs typeface="Malgun Gothic"/>
                <a:sym typeface="Malgun Gothic"/>
              </a:rPr>
              <a:t> 이용한 주행</a:t>
            </a:r>
            <a:endParaRPr sz="105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1) 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App에서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 수령자가 지정한 수령 위치를 로봇으로 송신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2) 도착지까지의 경로를 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Waypoints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 알고리즘으로 생성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3) 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GPS+IMU를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 이용하여 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Pure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Pursuit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 알고리즘을 통해</a:t>
            </a:r>
            <a:r>
              <a:rPr lang="en-US" altLang="ko-KR" sz="10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경로를 추종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243" name="Google Shape;243;p9"/>
          <p:cNvSpPr txBox="1"/>
          <p:nvPr/>
        </p:nvSpPr>
        <p:spPr>
          <a:xfrm>
            <a:off x="298363" y="5585369"/>
            <a:ext cx="4176662" cy="800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Malgun Gothic"/>
                <a:ea typeface="Malgun Gothic"/>
                <a:cs typeface="Malgun Gothic"/>
                <a:sym typeface="Malgun Gothic"/>
              </a:rPr>
              <a:t>- SLAM(</a:t>
            </a:r>
            <a:r>
              <a:rPr lang="ko-KR" sz="1050" err="1">
                <a:latin typeface="Malgun Gothic"/>
                <a:ea typeface="Malgun Gothic"/>
                <a:cs typeface="Malgun Gothic"/>
                <a:sym typeface="Malgun Gothic"/>
              </a:rPr>
              <a:t>LiDAR</a:t>
            </a:r>
            <a:r>
              <a:rPr lang="ko-KR" sz="1050">
                <a:latin typeface="Malgun Gothic"/>
                <a:ea typeface="Malgun Gothic"/>
                <a:cs typeface="Malgun Gothic"/>
                <a:sym typeface="Malgun Gothic"/>
              </a:rPr>
              <a:t>)을 이용한 주행(</a:t>
            </a:r>
            <a:r>
              <a:rPr lang="ko-KR" sz="1050" err="1">
                <a:latin typeface="Malgun Gothic"/>
                <a:ea typeface="Malgun Gothic"/>
                <a:cs typeface="Malgun Gothic"/>
                <a:sym typeface="Malgun Gothic"/>
              </a:rPr>
              <a:t>LiDAR</a:t>
            </a:r>
            <a:r>
              <a:rPr lang="ko-KR" sz="1050">
                <a:latin typeface="Malgun Gothic"/>
                <a:ea typeface="Malgun Gothic"/>
                <a:cs typeface="Malgun Gothic"/>
                <a:sym typeface="Malgun Gothic"/>
              </a:rPr>
              <a:t>, IMU)</a:t>
            </a:r>
            <a:endParaRPr sz="105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1) 저장된 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Point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Cloud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점군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) 데이터를 로봇으로 송신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2) 도착지까지의 경로를 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* 알고리즘으로 생성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3) </a:t>
            </a:r>
            <a:r>
              <a:rPr lang="ko-KR" sz="10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Pure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Pursuit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알고리즘을 통해 경로를 추종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9"/>
          <p:cNvSpPr txBox="1"/>
          <p:nvPr/>
        </p:nvSpPr>
        <p:spPr>
          <a:xfrm>
            <a:off x="4613837" y="5581816"/>
            <a:ext cx="4231800" cy="800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Malgun Gothic"/>
                <a:ea typeface="Malgun Gothic"/>
                <a:cs typeface="Malgun Gothic"/>
                <a:sym typeface="Malgun Gothic"/>
              </a:rPr>
              <a:t>- 객체 인식 및 경비시스템(카메라)</a:t>
            </a:r>
            <a:endParaRPr sz="105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1)  단지 내 오토바이, 트럭,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마스크 미착용자를 </a:t>
            </a:r>
            <a:r>
              <a:rPr lang="ko-KR" sz="1000" err="1">
                <a:latin typeface="Malgun Gothic"/>
                <a:ea typeface="Malgun Gothic"/>
                <a:cs typeface="Malgun Gothic"/>
                <a:sym typeface="Malgun Gothic"/>
              </a:rPr>
              <a:t>YOLO를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 이용하여 검출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2-1) 마스크 미착용자에 대한 마스크 착용 권유 방송 실시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2-2) 오토바이 또는 트럭 진입 사실을 관리사무실에 통보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4613837" y="4595525"/>
            <a:ext cx="4231800" cy="800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Malgun Gothic"/>
                <a:ea typeface="Malgun Gothic"/>
                <a:cs typeface="Malgun Gothic"/>
                <a:sym typeface="Malgun Gothic"/>
              </a:rPr>
              <a:t>- 카메라 기반 차선 인식 및 차선 유지</a:t>
            </a:r>
            <a:endParaRPr sz="105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차도에서 주행 시 카메라로 차선의 위치 판단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좌우 차선의 중심점으로 주행 경로를 생성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경로를 </a:t>
            </a:r>
            <a:r>
              <a:rPr lang="ko-KR" sz="10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Pure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Pursuit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알고리즘을 통해 추종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675" y="1277144"/>
            <a:ext cx="6075848" cy="318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16" y="788036"/>
            <a:ext cx="5131164" cy="283479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4" name="Google Shape;254;p1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1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6" name="Google Shape;256;p10"/>
          <p:cNvSpPr txBox="1"/>
          <p:nvPr/>
        </p:nvSpPr>
        <p:spPr>
          <a:xfrm>
            <a:off x="323528" y="616497"/>
            <a:ext cx="29523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하드웨어/센서 구성도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7" name="Google Shape;25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0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261" name="Google Shape;261;p10"/>
          <p:cNvGraphicFramePr/>
          <p:nvPr>
            <p:extLst>
              <p:ext uri="{D42A27DB-BD31-4B8C-83A1-F6EECF244321}">
                <p14:modId xmlns:p14="http://schemas.microsoft.com/office/powerpoint/2010/main" val="272732834"/>
              </p:ext>
            </p:extLst>
          </p:nvPr>
        </p:nvGraphicFramePr>
        <p:xfrm>
          <a:off x="528273" y="3782068"/>
          <a:ext cx="8087450" cy="25753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9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0" err="1">
                          <a:latin typeface="+mn-ea"/>
                          <a:ea typeface="+mn-ea"/>
                        </a:rPr>
                        <a:t>센서명</a:t>
                      </a:r>
                      <a:endParaRPr sz="1300" b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0">
                          <a:latin typeface="+mn-ea"/>
                          <a:ea typeface="+mn-ea"/>
                        </a:rPr>
                        <a:t>연결 포트</a:t>
                      </a:r>
                      <a:endParaRPr sz="1300" b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0">
                          <a:latin typeface="+mn-ea"/>
                          <a:ea typeface="+mn-ea"/>
                        </a:rPr>
                        <a:t>설명</a:t>
                      </a:r>
                      <a:endParaRPr sz="1300" b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RPLiDAR-A1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USB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광펄스를 이용하여 장애물의 거리정보 획득,</a:t>
                      </a:r>
                      <a:endParaRPr sz="1200"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SLAM을 이용한 측위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Webcam-Logitech C920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USB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YOLO를 이용한 딥러닝 기반 객체 인식,</a:t>
                      </a:r>
                      <a:endParaRPr sz="1200"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 차선 인식 및 차선 유지 알고리즘 개발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GPS(GNSS)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USB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 지상에서 로봇의 위치 추정과 경로 지도 생성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IMU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USB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GPS 데이터와 융합을 통해 로봇의 위치 정보 보정 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QR 스캐너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USB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+mn-ea"/>
                          <a:ea typeface="+mn-ea"/>
                        </a:rPr>
                        <a:t> 수령인의 본인 인증</a:t>
                      </a:r>
                      <a:endParaRPr sz="12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9" name="Google Shape;269;p1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1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1" name="Google Shape;271;p11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메뉴 구성도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1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C0BBE9-665C-4CAD-BD43-1328E9F269F7}"/>
              </a:ext>
            </a:extLst>
          </p:cNvPr>
          <p:cNvCxnSpPr>
            <a:cxnSpLocks/>
          </p:cNvCxnSpPr>
          <p:nvPr/>
        </p:nvCxnSpPr>
        <p:spPr>
          <a:xfrm>
            <a:off x="4858503" y="5037097"/>
            <a:ext cx="1862463" cy="0"/>
          </a:xfrm>
          <a:prstGeom prst="line">
            <a:avLst/>
          </a:prstGeom>
          <a:ln w="12700">
            <a:solidFill>
              <a:srgbClr val="5E8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C37AA0F-0C0E-4F35-8D99-0F28EC3566AB}"/>
              </a:ext>
            </a:extLst>
          </p:cNvPr>
          <p:cNvCxnSpPr>
            <a:cxnSpLocks/>
          </p:cNvCxnSpPr>
          <p:nvPr/>
        </p:nvCxnSpPr>
        <p:spPr>
          <a:xfrm>
            <a:off x="2276669" y="2220880"/>
            <a:ext cx="966761" cy="908327"/>
          </a:xfrm>
          <a:prstGeom prst="bentConnector3">
            <a:avLst/>
          </a:prstGeom>
          <a:ln w="12700">
            <a:solidFill>
              <a:srgbClr val="5E8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2C6D3A-2899-4005-900C-2D085220EB53}"/>
              </a:ext>
            </a:extLst>
          </p:cNvPr>
          <p:cNvSpPr/>
          <p:nvPr/>
        </p:nvSpPr>
        <p:spPr>
          <a:xfrm>
            <a:off x="2983048" y="2822523"/>
            <a:ext cx="1423747" cy="63520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5E8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4FA52B3-515F-4DB4-B3C7-5690D8C8280C}"/>
              </a:ext>
            </a:extLst>
          </p:cNvPr>
          <p:cNvSpPr/>
          <p:nvPr/>
        </p:nvSpPr>
        <p:spPr>
          <a:xfrm>
            <a:off x="6705963" y="1903276"/>
            <a:ext cx="1423747" cy="63520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5E8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수령 확인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CDFB211-F2E0-46A0-8A60-39702FE64769}"/>
              </a:ext>
            </a:extLst>
          </p:cNvPr>
          <p:cNvCxnSpPr>
            <a:cxnSpLocks/>
          </p:cNvCxnSpPr>
          <p:nvPr/>
        </p:nvCxnSpPr>
        <p:spPr>
          <a:xfrm>
            <a:off x="5980924" y="2220880"/>
            <a:ext cx="986296" cy="964991"/>
          </a:xfrm>
          <a:prstGeom prst="bentConnector3">
            <a:avLst/>
          </a:prstGeom>
          <a:ln w="12700">
            <a:solidFill>
              <a:srgbClr val="5E8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625D5C-475A-4523-983E-E28DD185CEE2}"/>
              </a:ext>
            </a:extLst>
          </p:cNvPr>
          <p:cNvSpPr/>
          <p:nvPr/>
        </p:nvSpPr>
        <p:spPr>
          <a:xfrm>
            <a:off x="6687303" y="2822523"/>
            <a:ext cx="1423747" cy="63520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5E8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</a:rPr>
              <a:t>미수령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신고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9B1229F-0B4A-4703-9F2E-02142D0649C0}"/>
              </a:ext>
            </a:extLst>
          </p:cNvPr>
          <p:cNvSpPr/>
          <p:nvPr/>
        </p:nvSpPr>
        <p:spPr>
          <a:xfrm>
            <a:off x="6705962" y="4706762"/>
            <a:ext cx="1423747" cy="63520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5E8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</a:rPr>
              <a:t>고객 불편 신고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4EF2B07-7FBC-46BB-A94E-F71DFBFC2CD6}"/>
              </a:ext>
            </a:extLst>
          </p:cNvPr>
          <p:cNvCxnSpPr>
            <a:cxnSpLocks/>
          </p:cNvCxnSpPr>
          <p:nvPr/>
        </p:nvCxnSpPr>
        <p:spPr>
          <a:xfrm>
            <a:off x="2276669" y="2220879"/>
            <a:ext cx="2828248" cy="2803487"/>
          </a:xfrm>
          <a:prstGeom prst="bentConnector3">
            <a:avLst>
              <a:gd name="adj1" fmla="val 82001"/>
            </a:avLst>
          </a:prstGeom>
          <a:ln w="12700">
            <a:solidFill>
              <a:srgbClr val="5E8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CD3CF2-5A97-4228-B0AD-35EB881BF389}"/>
              </a:ext>
            </a:extLst>
          </p:cNvPr>
          <p:cNvSpPr/>
          <p:nvPr/>
        </p:nvSpPr>
        <p:spPr>
          <a:xfrm>
            <a:off x="2983048" y="1903276"/>
            <a:ext cx="1423747" cy="63520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5E8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78186B8-DE5D-4023-88ED-8D4424B728DA}"/>
              </a:ext>
            </a:extLst>
          </p:cNvPr>
          <p:cNvSpPr/>
          <p:nvPr/>
        </p:nvSpPr>
        <p:spPr>
          <a:xfrm>
            <a:off x="4858503" y="4706762"/>
            <a:ext cx="1423747" cy="63520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5E8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설정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B2196F1-EBF3-4AF4-8DC7-A18F1743A4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5182" y="3416517"/>
            <a:ext cx="991569" cy="493148"/>
          </a:xfrm>
          <a:prstGeom prst="bentConnector3">
            <a:avLst>
              <a:gd name="adj1" fmla="val 98270"/>
            </a:avLst>
          </a:prstGeom>
          <a:ln w="12700">
            <a:solidFill>
              <a:srgbClr val="5E8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3500B83-F193-4DAB-8CD4-6C4CB9D16A0C}"/>
              </a:ext>
            </a:extLst>
          </p:cNvPr>
          <p:cNvSpPr/>
          <p:nvPr/>
        </p:nvSpPr>
        <p:spPr>
          <a:xfrm>
            <a:off x="6687303" y="3741771"/>
            <a:ext cx="1423747" cy="63520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5E8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수령 예약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56F70B9-0035-4E4D-9F17-2C1CCC378886}"/>
              </a:ext>
            </a:extLst>
          </p:cNvPr>
          <p:cNvSpPr/>
          <p:nvPr/>
        </p:nvSpPr>
        <p:spPr>
          <a:xfrm>
            <a:off x="1014289" y="1903276"/>
            <a:ext cx="1423747" cy="63520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5E8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</a:rPr>
              <a:t>스플래쉬 화면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28BF39D-60BE-4BD8-A1F0-13D5B20028B6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406795" y="2220880"/>
            <a:ext cx="2314171" cy="0"/>
          </a:xfrm>
          <a:prstGeom prst="line">
            <a:avLst/>
          </a:prstGeom>
          <a:ln w="12700">
            <a:solidFill>
              <a:srgbClr val="5E8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E75475B-2393-4BB5-B2F0-949D8132D463}"/>
              </a:ext>
            </a:extLst>
          </p:cNvPr>
          <p:cNvSpPr/>
          <p:nvPr/>
        </p:nvSpPr>
        <p:spPr>
          <a:xfrm>
            <a:off x="4802523" y="1903276"/>
            <a:ext cx="1423747" cy="63520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5E8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3" name="Google Shape;283;p1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1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12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기능 처리도(기능 흐름도)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2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290" name="Google Shape;290;p12"/>
          <p:cNvGrpSpPr/>
          <p:nvPr/>
        </p:nvGrpSpPr>
        <p:grpSpPr>
          <a:xfrm>
            <a:off x="431473" y="1301725"/>
            <a:ext cx="8281049" cy="4377834"/>
            <a:chOff x="765633" y="1782454"/>
            <a:chExt cx="7796130" cy="3841890"/>
          </a:xfrm>
        </p:grpSpPr>
        <p:cxnSp>
          <p:nvCxnSpPr>
            <p:cNvPr id="291" name="Google Shape;291;p12"/>
            <p:cNvCxnSpPr>
              <a:stCxn id="292" idx="2"/>
              <a:endCxn id="293" idx="2"/>
            </p:cNvCxnSpPr>
            <p:nvPr/>
          </p:nvCxnSpPr>
          <p:spPr>
            <a:xfrm>
              <a:off x="6933112" y="2201650"/>
              <a:ext cx="600" cy="3418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12"/>
            <p:cNvCxnSpPr>
              <a:stCxn id="295" idx="2"/>
              <a:endCxn id="296" idx="2"/>
            </p:cNvCxnSpPr>
            <p:nvPr/>
          </p:nvCxnSpPr>
          <p:spPr>
            <a:xfrm flipH="1">
              <a:off x="5023814" y="2171254"/>
              <a:ext cx="59100" cy="3448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12"/>
            <p:cNvCxnSpPr>
              <a:stCxn id="298" idx="2"/>
              <a:endCxn id="299" idx="2"/>
            </p:cNvCxnSpPr>
            <p:nvPr/>
          </p:nvCxnSpPr>
          <p:spPr>
            <a:xfrm>
              <a:off x="3106818" y="2191146"/>
              <a:ext cx="6900" cy="3428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300" name="Google Shape;300;p12"/>
            <p:cNvSpPr/>
            <p:nvPr/>
          </p:nvSpPr>
          <p:spPr>
            <a:xfrm>
              <a:off x="2976050" y="3635182"/>
              <a:ext cx="275432" cy="75990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976049" y="4859958"/>
              <a:ext cx="275432" cy="75990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6795390" y="2315725"/>
              <a:ext cx="275432" cy="75990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4891644" y="2319999"/>
              <a:ext cx="275432" cy="75990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4893790" y="3626700"/>
              <a:ext cx="275432" cy="75990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6804547" y="3587839"/>
              <a:ext cx="275400" cy="7599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6796092" y="4859967"/>
              <a:ext cx="275432" cy="75990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12"/>
            <p:cNvSpPr txBox="1"/>
            <p:nvPr/>
          </p:nvSpPr>
          <p:spPr>
            <a:xfrm>
              <a:off x="2735418" y="1802346"/>
              <a:ext cx="7428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Device</a:t>
              </a:r>
              <a:endParaRPr sz="13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12"/>
            <p:cNvSpPr txBox="1"/>
            <p:nvPr/>
          </p:nvSpPr>
          <p:spPr>
            <a:xfrm>
              <a:off x="4437764" y="1782454"/>
              <a:ext cx="12903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latin typeface="Malgun Gothic"/>
                  <a:ea typeface="Malgun Gothic"/>
                  <a:cs typeface="Malgun Gothic"/>
                  <a:sym typeface="Malgun Gothic"/>
                </a:rPr>
                <a:t>ATEx</a:t>
              </a:r>
              <a:r>
                <a:rPr lang="ko-KR" sz="13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Server</a:t>
              </a:r>
              <a:endParaRPr sz="13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12"/>
            <p:cNvSpPr txBox="1"/>
            <p:nvPr/>
          </p:nvSpPr>
          <p:spPr>
            <a:xfrm>
              <a:off x="6342562" y="1791850"/>
              <a:ext cx="11811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ATEx(Robot)</a:t>
              </a:r>
              <a:endParaRPr sz="13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12"/>
            <p:cNvCxnSpPr>
              <a:endCxn id="306" idx="1"/>
            </p:cNvCxnSpPr>
            <p:nvPr/>
          </p:nvCxnSpPr>
          <p:spPr>
            <a:xfrm>
              <a:off x="1391450" y="2693949"/>
              <a:ext cx="1584600" cy="6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07" name="Google Shape;307;p12"/>
            <p:cNvSpPr txBox="1"/>
            <p:nvPr/>
          </p:nvSpPr>
          <p:spPr>
            <a:xfrm>
              <a:off x="1556761" y="2436200"/>
              <a:ext cx="11655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회원가입(등록)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8" name="Google Shape;308;p12"/>
            <p:cNvCxnSpPr>
              <a:endCxn id="300" idx="1"/>
            </p:cNvCxnSpPr>
            <p:nvPr/>
          </p:nvCxnSpPr>
          <p:spPr>
            <a:xfrm>
              <a:off x="1401350" y="4006133"/>
              <a:ext cx="1574700" cy="9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09" name="Google Shape;309;p12"/>
            <p:cNvSpPr txBox="1"/>
            <p:nvPr/>
          </p:nvSpPr>
          <p:spPr>
            <a:xfrm>
              <a:off x="1792511" y="3767250"/>
              <a:ext cx="6774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로그인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4886083" y="4859966"/>
              <a:ext cx="275432" cy="75990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12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3251482" y="4006733"/>
              <a:ext cx="1642200" cy="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11" name="Google Shape;311;p12"/>
            <p:cNvSpPr txBox="1"/>
            <p:nvPr/>
          </p:nvSpPr>
          <p:spPr>
            <a:xfrm>
              <a:off x="3352162" y="3749825"/>
              <a:ext cx="14046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주문자 주소 확인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2"/>
            <p:cNvSpPr txBox="1"/>
            <p:nvPr/>
          </p:nvSpPr>
          <p:spPr>
            <a:xfrm>
              <a:off x="5264136" y="3490575"/>
              <a:ext cx="14454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QR 코드 본인인증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3" name="Google Shape;313;p12"/>
            <p:cNvCxnSpPr/>
            <p:nvPr/>
          </p:nvCxnSpPr>
          <p:spPr>
            <a:xfrm>
              <a:off x="5190100" y="3816550"/>
              <a:ext cx="16188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14" name="Google Shape;314;p12"/>
            <p:cNvCxnSpPr/>
            <p:nvPr/>
          </p:nvCxnSpPr>
          <p:spPr>
            <a:xfrm>
              <a:off x="3148453" y="2691175"/>
              <a:ext cx="1743895" cy="8904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15" name="Google Shape;315;p12"/>
            <p:cNvSpPr txBox="1"/>
            <p:nvPr/>
          </p:nvSpPr>
          <p:spPr>
            <a:xfrm>
              <a:off x="3369213" y="2459825"/>
              <a:ext cx="14046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주문자 주소 등록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12"/>
            <p:cNvSpPr txBox="1"/>
            <p:nvPr/>
          </p:nvSpPr>
          <p:spPr>
            <a:xfrm>
              <a:off x="5496537" y="4912575"/>
              <a:ext cx="11382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택배 수령 확인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7" name="Google Shape;317;p12"/>
            <p:cNvCxnSpPr>
              <a:stCxn id="293" idx="1"/>
              <a:endCxn id="296" idx="3"/>
            </p:cNvCxnSpPr>
            <p:nvPr/>
          </p:nvCxnSpPr>
          <p:spPr>
            <a:xfrm rot="10800000">
              <a:off x="5161392" y="5239918"/>
              <a:ext cx="1634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18" name="Google Shape;318;p12"/>
            <p:cNvCxnSpPr/>
            <p:nvPr/>
          </p:nvCxnSpPr>
          <p:spPr>
            <a:xfrm rot="10800000" flipH="1">
              <a:off x="7070779" y="3814761"/>
              <a:ext cx="456000" cy="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319;p12"/>
            <p:cNvCxnSpPr>
              <a:endCxn id="293" idx="3"/>
            </p:cNvCxnSpPr>
            <p:nvPr/>
          </p:nvCxnSpPr>
          <p:spPr>
            <a:xfrm rot="5400000">
              <a:off x="6591524" y="4306318"/>
              <a:ext cx="1413600" cy="453600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0" name="Google Shape;320;p12"/>
            <p:cNvSpPr txBox="1"/>
            <p:nvPr/>
          </p:nvSpPr>
          <p:spPr>
            <a:xfrm>
              <a:off x="7604763" y="4216925"/>
              <a:ext cx="9570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Lock 해제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택배 수령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1" name="Google Shape;321;p12"/>
            <p:cNvCxnSpPr>
              <a:stCxn id="302" idx="3"/>
              <a:endCxn id="301" idx="1"/>
            </p:cNvCxnSpPr>
            <p:nvPr/>
          </p:nvCxnSpPr>
          <p:spPr>
            <a:xfrm rot="10800000" flipH="1">
              <a:off x="5167076" y="2695749"/>
              <a:ext cx="1628400" cy="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2" name="Google Shape;322;p12"/>
            <p:cNvSpPr txBox="1"/>
            <p:nvPr/>
          </p:nvSpPr>
          <p:spPr>
            <a:xfrm>
              <a:off x="5336137" y="2438400"/>
              <a:ext cx="12903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주문자 주소 전송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3" name="Google Shape;323;p12"/>
            <p:cNvCxnSpPr>
              <a:stCxn id="299" idx="3"/>
              <a:endCxn id="296" idx="1"/>
            </p:cNvCxnSpPr>
            <p:nvPr/>
          </p:nvCxnSpPr>
          <p:spPr>
            <a:xfrm>
              <a:off x="3251481" y="5239908"/>
              <a:ext cx="1634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4" name="Google Shape;324;p12"/>
            <p:cNvSpPr txBox="1"/>
            <p:nvPr/>
          </p:nvSpPr>
          <p:spPr>
            <a:xfrm>
              <a:off x="3388313" y="4980625"/>
              <a:ext cx="13686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택배 정보 등록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5" name="Google Shape;325;p12"/>
            <p:cNvCxnSpPr/>
            <p:nvPr/>
          </p:nvCxnSpPr>
          <p:spPr>
            <a:xfrm rot="10800000" flipH="1">
              <a:off x="5168075" y="4194175"/>
              <a:ext cx="1642500" cy="1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6" name="Google Shape;326;p12"/>
            <p:cNvSpPr txBox="1"/>
            <p:nvPr/>
          </p:nvSpPr>
          <p:spPr>
            <a:xfrm>
              <a:off x="5469036" y="4233025"/>
              <a:ext cx="11259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택배 정보 전송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7" name="Google Shape;327;p12"/>
            <p:cNvCxnSpPr>
              <a:stCxn id="328" idx="2"/>
            </p:cNvCxnSpPr>
            <p:nvPr/>
          </p:nvCxnSpPr>
          <p:spPr>
            <a:xfrm flipH="1">
              <a:off x="1365033" y="2191145"/>
              <a:ext cx="8400" cy="3433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328" name="Google Shape;328;p12"/>
            <p:cNvSpPr txBox="1"/>
            <p:nvPr/>
          </p:nvSpPr>
          <p:spPr>
            <a:xfrm>
              <a:off x="765633" y="1802345"/>
              <a:ext cx="12156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스플래쉬화면</a:t>
              </a:r>
              <a:endParaRPr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2976050" y="2319999"/>
              <a:ext cx="275432" cy="75990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3"/>
          <p:cNvGrpSpPr/>
          <p:nvPr/>
        </p:nvGrpSpPr>
        <p:grpSpPr>
          <a:xfrm>
            <a:off x="-577697" y="-576001"/>
            <a:ext cx="9709113" cy="1700745"/>
            <a:chOff x="-577697" y="-576001"/>
            <a:chExt cx="9709113" cy="1700745"/>
          </a:xfrm>
        </p:grpSpPr>
        <p:sp>
          <p:nvSpPr>
            <p:cNvPr id="335" name="Google Shape;335;p13"/>
            <p:cNvSpPr/>
            <p:nvPr/>
          </p:nvSpPr>
          <p:spPr>
            <a:xfrm>
              <a:off x="107504" y="0"/>
              <a:ext cx="3096344" cy="1124744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6" name="Google Shape;336;p13"/>
            <p:cNvCxnSpPr/>
            <p:nvPr/>
          </p:nvCxnSpPr>
          <p:spPr>
            <a:xfrm>
              <a:off x="424356" y="541195"/>
              <a:ext cx="2591728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3"/>
            <p:cNvCxnSpPr/>
            <p:nvPr/>
          </p:nvCxnSpPr>
          <p:spPr>
            <a:xfrm>
              <a:off x="3275856" y="548680"/>
              <a:ext cx="5328592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8" name="Google Shape;338;p13"/>
            <p:cNvSpPr txBox="1"/>
            <p:nvPr/>
          </p:nvSpPr>
          <p:spPr>
            <a:xfrm>
              <a:off x="323525" y="616500"/>
              <a:ext cx="32133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r>
                <a:rPr lang="ko-KR" sz="17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알고리즘 명세서</a:t>
              </a:r>
              <a:r>
                <a:rPr lang="ko-KR" sz="15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5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r>
                <a:rPr lang="ko-KR" sz="13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lang="ko-KR" sz="13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경로계획</a:t>
              </a:r>
              <a:endParaRPr sz="13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39" name="Google Shape;339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13"/>
            <p:cNvSpPr/>
            <p:nvPr/>
          </p:nvSpPr>
          <p:spPr>
            <a:xfrm rot="10800000" flipH="1">
              <a:off x="-577697" y="-576001"/>
              <a:ext cx="1181047" cy="1167213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2" name="Google Shape;34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err="1"/>
              <a:t>한이음</a:t>
            </a:r>
            <a:r>
              <a:rPr lang="ko-KR"/>
              <a:t> ▶ 프로그램 설계서</a:t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222256" y="1547323"/>
            <a:ext cx="4291660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1300" b="1" i="0" u="none" strike="noStrike" cap="none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ㅇ</a:t>
            </a:r>
            <a:r>
              <a:rPr lang="ko-KR" altLang="en-US" sz="1300" b="1" i="0" u="none" strike="noStrike" cap="none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경로계획</a:t>
            </a:r>
            <a:r>
              <a:rPr lang="en-US" altLang="ko-KR" sz="1300" b="1" i="0" u="none" strike="noStrike" cap="none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(Path</a:t>
            </a:r>
            <a:r>
              <a:rPr lang="ko-KR" altLang="en-US" sz="1300" b="1" i="0" u="none" strike="noStrike" cap="none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1300" b="1" i="0" u="none" strike="noStrike" cap="none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Planning)</a:t>
            </a:r>
            <a:r>
              <a:rPr lang="ko-KR" altLang="en-US" sz="1300" b="1" i="0" u="none" strike="noStrike" cap="none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의 알고리즘 흐름도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4572000" y="1547323"/>
            <a:ext cx="4291660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ㅇ</a:t>
            </a:r>
            <a:r>
              <a:rPr lang="ko-KR" sz="1300" b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알고리즘 시나리오</a:t>
            </a:r>
            <a:endParaRPr sz="1300" b="1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1. GNSS 수신기에서 NMEA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sentence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수신 확인</a:t>
            </a: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2. 신호가 정상 수신되었다면, NMEA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Sentence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중 원하는 정보만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Parsing</a:t>
            </a: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3. 현재위치로부터 목표지점까지의 지정된 경로를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Waypoint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Loader로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생성</a:t>
            </a: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4. 위치와 전역경로가 제대로 생성되었다면,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Waypoint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Follower로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경로를 추종</a:t>
            </a: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5. 위의 과정 중에서 하나라도 제대로 이루어지지 않는다면, SLAM 기반 경로를 생성</a:t>
            </a: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6.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SLAM기반의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Map과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현재위치에서의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Map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매칭을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수행</a:t>
            </a: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7.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Map에서의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원하는 위치까지의 경로를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A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*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algorithm을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통해 생성 후 추종</a:t>
            </a: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8. 최종 추종 결과 데이터는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Platform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</a:t>
            </a:r>
            <a:r>
              <a:rPr lang="ko-KR" sz="1200" err="1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Control로</a:t>
            </a:r>
            <a:r>
              <a:rPr lang="ko-KR" sz="120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</a:rPr>
              <a:t> 송신되어 모터를 구동</a:t>
            </a:r>
            <a:endParaRPr sz="120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D8870ED-8911-433A-89DF-8DC8A76B0CC7}"/>
              </a:ext>
            </a:extLst>
          </p:cNvPr>
          <p:cNvGrpSpPr/>
          <p:nvPr/>
        </p:nvGrpSpPr>
        <p:grpSpPr>
          <a:xfrm>
            <a:off x="486023" y="1947013"/>
            <a:ext cx="3764125" cy="3587067"/>
            <a:chOff x="444875" y="2010770"/>
            <a:chExt cx="3764125" cy="3587067"/>
          </a:xfrm>
        </p:grpSpPr>
        <p:sp>
          <p:nvSpPr>
            <p:cNvPr id="350" name="Google Shape;350;p13"/>
            <p:cNvSpPr txBox="1"/>
            <p:nvPr/>
          </p:nvSpPr>
          <p:spPr>
            <a:xfrm>
              <a:off x="1228220" y="3304972"/>
              <a:ext cx="402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True</a:t>
              </a:r>
              <a:endPara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 txBox="1"/>
            <p:nvPr/>
          </p:nvSpPr>
          <p:spPr>
            <a:xfrm>
              <a:off x="3581945" y="3429000"/>
              <a:ext cx="47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False</a:t>
              </a:r>
              <a:endPara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966470" y="2010770"/>
              <a:ext cx="1327500" cy="421200"/>
            </a:xfrm>
            <a:prstGeom prst="diamond">
              <a:avLst/>
            </a:prstGeom>
            <a:solidFill>
              <a:srgbClr val="DFE6F7"/>
            </a:solidFill>
            <a:ln w="9525" cap="flat" cmpd="sng">
              <a:solidFill>
                <a:srgbClr val="2E3E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GPS 신호</a:t>
              </a:r>
              <a:endParaRPr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 txBox="1"/>
            <p:nvPr/>
          </p:nvSpPr>
          <p:spPr>
            <a:xfrm>
              <a:off x="444875" y="2978559"/>
              <a:ext cx="1084800" cy="246300"/>
            </a:xfrm>
            <a:prstGeom prst="rect">
              <a:avLst/>
            </a:prstGeom>
            <a:solidFill>
              <a:srgbClr val="DFE6F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NMEA parsing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3"/>
            <p:cNvSpPr txBox="1"/>
            <p:nvPr/>
          </p:nvSpPr>
          <p:spPr>
            <a:xfrm>
              <a:off x="3124200" y="3871689"/>
              <a:ext cx="1084800" cy="246300"/>
            </a:xfrm>
            <a:prstGeom prst="rect">
              <a:avLst/>
            </a:prstGeom>
            <a:solidFill>
              <a:srgbClr val="DFE6F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SLAM </a:t>
              </a:r>
              <a:r>
                <a:rPr lang="ko-KR" sz="1000" b="0" i="0" u="none" strike="noStrike" cap="none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matching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4" name="Google Shape;354;p13"/>
            <p:cNvCxnSpPr>
              <a:stCxn id="349" idx="2"/>
              <a:endCxn id="355" idx="0"/>
            </p:cNvCxnSpPr>
            <p:nvPr/>
          </p:nvCxnSpPr>
          <p:spPr>
            <a:xfrm>
              <a:off x="3666600" y="4117989"/>
              <a:ext cx="0" cy="580651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56" name="Google Shape;356;p13"/>
            <p:cNvSpPr txBox="1"/>
            <p:nvPr/>
          </p:nvSpPr>
          <p:spPr>
            <a:xfrm>
              <a:off x="1752294" y="2974152"/>
              <a:ext cx="1143000" cy="246300"/>
            </a:xfrm>
            <a:prstGeom prst="rect">
              <a:avLst/>
            </a:prstGeom>
            <a:solidFill>
              <a:srgbClr val="DFE6F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Waypoint Loader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 txBox="1"/>
            <p:nvPr/>
          </p:nvSpPr>
          <p:spPr>
            <a:xfrm>
              <a:off x="1951127" y="3303004"/>
              <a:ext cx="402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True</a:t>
              </a:r>
              <a:endPara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0" name="Google Shape;360;p13"/>
            <p:cNvCxnSpPr>
              <a:cxnSpLocks/>
              <a:stCxn id="353" idx="2"/>
              <a:endCxn id="362" idx="0"/>
            </p:cNvCxnSpPr>
            <p:nvPr/>
          </p:nvCxnSpPr>
          <p:spPr>
            <a:xfrm>
              <a:off x="987275" y="3224859"/>
              <a:ext cx="807682" cy="560830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1" name="Google Shape;361;p13"/>
            <p:cNvCxnSpPr>
              <a:cxnSpLocks/>
              <a:stCxn id="356" idx="2"/>
              <a:endCxn id="362" idx="0"/>
            </p:cNvCxnSpPr>
            <p:nvPr/>
          </p:nvCxnSpPr>
          <p:spPr>
            <a:xfrm flipH="1">
              <a:off x="1794957" y="3220452"/>
              <a:ext cx="528837" cy="565237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62" name="Google Shape;362;p13"/>
            <p:cNvSpPr/>
            <p:nvPr/>
          </p:nvSpPr>
          <p:spPr>
            <a:xfrm>
              <a:off x="1078857" y="3785689"/>
              <a:ext cx="1432200" cy="414600"/>
            </a:xfrm>
            <a:prstGeom prst="diamond">
              <a:avLst/>
            </a:prstGeom>
            <a:solidFill>
              <a:srgbClr val="DFE6F7"/>
            </a:solidFill>
            <a:ln w="9525" cap="flat" cmpd="sng">
              <a:solidFill>
                <a:srgbClr val="2E3E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위치, 경로</a:t>
              </a:r>
              <a:endParaRPr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3" name="Google Shape;363;p13"/>
            <p:cNvCxnSpPr>
              <a:stCxn id="362" idx="2"/>
            </p:cNvCxnSpPr>
            <p:nvPr/>
          </p:nvCxnSpPr>
          <p:spPr>
            <a:xfrm>
              <a:off x="1794957" y="4200289"/>
              <a:ext cx="0" cy="498300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4" name="Google Shape;364;p13"/>
            <p:cNvCxnSpPr>
              <a:stCxn id="362" idx="3"/>
              <a:endCxn id="349" idx="1"/>
            </p:cNvCxnSpPr>
            <p:nvPr/>
          </p:nvCxnSpPr>
          <p:spPr>
            <a:xfrm>
              <a:off x="2511057" y="3992989"/>
              <a:ext cx="613143" cy="1850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65" name="Google Shape;365;p13"/>
            <p:cNvSpPr txBox="1"/>
            <p:nvPr/>
          </p:nvSpPr>
          <p:spPr>
            <a:xfrm>
              <a:off x="1840746" y="4298089"/>
              <a:ext cx="402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True</a:t>
              </a:r>
              <a:endPara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 txBox="1"/>
            <p:nvPr/>
          </p:nvSpPr>
          <p:spPr>
            <a:xfrm>
              <a:off x="2581348" y="3806212"/>
              <a:ext cx="47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False</a:t>
              </a:r>
              <a:endPara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 txBox="1"/>
            <p:nvPr/>
          </p:nvSpPr>
          <p:spPr>
            <a:xfrm>
              <a:off x="1169881" y="4698640"/>
              <a:ext cx="1250400" cy="246300"/>
            </a:xfrm>
            <a:prstGeom prst="rect">
              <a:avLst/>
            </a:prstGeom>
            <a:solidFill>
              <a:srgbClr val="DFE6F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Waypoint Follower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 txBox="1"/>
            <p:nvPr/>
          </p:nvSpPr>
          <p:spPr>
            <a:xfrm>
              <a:off x="3124200" y="4698640"/>
              <a:ext cx="1084800" cy="246300"/>
            </a:xfrm>
            <a:prstGeom prst="rect">
              <a:avLst/>
            </a:prstGeom>
            <a:solidFill>
              <a:srgbClr val="DFE6F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A* algorithm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2183706" y="5251937"/>
              <a:ext cx="1111200" cy="345900"/>
            </a:xfrm>
            <a:prstGeom prst="roundRect">
              <a:avLst>
                <a:gd name="adj" fmla="val 16667"/>
              </a:avLst>
            </a:prstGeom>
            <a:solidFill>
              <a:srgbClr val="FFE7D8"/>
            </a:solidFill>
            <a:ln w="9525" cap="flat" cmpd="sng">
              <a:solidFill>
                <a:srgbClr val="2E3E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PCU</a:t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229478F-C9C3-4895-9E7B-AA1FF7F038C9}"/>
                </a:ext>
              </a:extLst>
            </p:cNvPr>
            <p:cNvCxnSpPr>
              <a:cxnSpLocks/>
              <a:stCxn id="352" idx="2"/>
              <a:endCxn id="356" idx="0"/>
            </p:cNvCxnSpPr>
            <p:nvPr/>
          </p:nvCxnSpPr>
          <p:spPr>
            <a:xfrm rot="16200000" flipH="1">
              <a:off x="1705916" y="2356274"/>
              <a:ext cx="542182" cy="693574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D7BDECF6-3E98-434D-92B8-CA3FF953190F}"/>
                </a:ext>
              </a:extLst>
            </p:cNvPr>
            <p:cNvCxnSpPr>
              <a:cxnSpLocks/>
              <a:stCxn id="352" idx="3"/>
              <a:endCxn id="349" idx="0"/>
            </p:cNvCxnSpPr>
            <p:nvPr/>
          </p:nvCxnSpPr>
          <p:spPr>
            <a:xfrm>
              <a:off x="2293970" y="2221370"/>
              <a:ext cx="1372630" cy="1650319"/>
            </a:xfrm>
            <a:prstGeom prst="bentConnector2">
              <a:avLst/>
            </a:prstGeom>
            <a:ln w="12700">
              <a:solidFill>
                <a:srgbClr val="4A7E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1A13822B-DE46-47CB-9AF3-8F48D2A9897F}"/>
                </a:ext>
              </a:extLst>
            </p:cNvPr>
            <p:cNvCxnSpPr>
              <a:stCxn id="352" idx="2"/>
              <a:endCxn id="353" idx="0"/>
            </p:cNvCxnSpPr>
            <p:nvPr/>
          </p:nvCxnSpPr>
          <p:spPr>
            <a:xfrm rot="5400000">
              <a:off x="1035454" y="2383792"/>
              <a:ext cx="546589" cy="642945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9B461061-2A82-47D1-9C5D-00D852B73F7D}"/>
                </a:ext>
              </a:extLst>
            </p:cNvPr>
            <p:cNvCxnSpPr>
              <a:stCxn id="367" idx="2"/>
              <a:endCxn id="371" idx="1"/>
            </p:cNvCxnSpPr>
            <p:nvPr/>
          </p:nvCxnSpPr>
          <p:spPr>
            <a:xfrm rot="16200000" flipH="1">
              <a:off x="1749420" y="4990600"/>
              <a:ext cx="479947" cy="388625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4B2C6A92-135E-4CB8-A687-F9B25C6ABCCB}"/>
                </a:ext>
              </a:extLst>
            </p:cNvPr>
            <p:cNvCxnSpPr>
              <a:stCxn id="355" idx="2"/>
              <a:endCxn id="371" idx="3"/>
            </p:cNvCxnSpPr>
            <p:nvPr/>
          </p:nvCxnSpPr>
          <p:spPr>
            <a:xfrm rot="5400000">
              <a:off x="3240780" y="4999066"/>
              <a:ext cx="479947" cy="37169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8" name="Google Shape;378;p1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1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14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알고리즘 상세 설명서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385" name="Google Shape;385;p14"/>
          <p:cNvSpPr/>
          <p:nvPr/>
        </p:nvSpPr>
        <p:spPr>
          <a:xfrm>
            <a:off x="222250" y="1473900"/>
            <a:ext cx="8740200" cy="2052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234300" y="3614075"/>
            <a:ext cx="8740200" cy="257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320" y="3828700"/>
            <a:ext cx="4254230" cy="215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053" y="3946650"/>
            <a:ext cx="4013400" cy="19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357300" y="1653829"/>
            <a:ext cx="84294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rgbClr val="000000"/>
                </a:solidFill>
                <a:latin typeface="+mn-ea"/>
                <a:ea typeface="+mn-ea"/>
              </a:rPr>
              <a:t>ㅇ 전역경로계획 및 추종 - Waypoints 알고리즘 &amp; Pure Pursuit 알고리즘</a:t>
            </a:r>
            <a:endParaRPr sz="1300" b="1">
              <a:solidFill>
                <a:srgbClr val="000000"/>
              </a:solidFill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-KR" sz="1200">
                <a:solidFill>
                  <a:srgbClr val="000000"/>
                </a:solidFill>
                <a:latin typeface="+mn-ea"/>
                <a:ea typeface="+mn-ea"/>
              </a:rPr>
              <a:t>시작점으로부터 목표점까지 경로를 계획하는데 있어 연산이 가능하도록 일정한 간격으로 위경도 좌표값과 index정보를 가진 점을 생성</a:t>
            </a:r>
            <a:endParaRPr sz="120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-KR" sz="1200">
                <a:solidFill>
                  <a:srgbClr val="000000"/>
                </a:solidFill>
                <a:latin typeface="+mn-ea"/>
                <a:ea typeface="+mn-ea"/>
              </a:rPr>
              <a:t>다음 점에 가까워 지는 것에 따라 계속해서 새로운 waypoint 벡터를 갱신</a:t>
            </a:r>
            <a:endParaRPr sz="120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-KR" sz="1200">
                <a:solidFill>
                  <a:srgbClr val="000000"/>
                </a:solidFill>
                <a:latin typeface="+mn-ea"/>
                <a:ea typeface="+mn-ea"/>
              </a:rPr>
              <a:t>이후, 후방 차축의 위치를 차량 전방 경로상의 목표지점에 연결하는 원호의 곡률로 조향각을 계산하는 방식은 Pure Pursuit 알고리즘을 사용</a:t>
            </a:r>
            <a:endParaRPr sz="120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-KR" sz="1200">
                <a:solidFill>
                  <a:srgbClr val="000000"/>
                </a:solidFill>
                <a:latin typeface="+mn-ea"/>
                <a:ea typeface="+mn-ea"/>
              </a:rPr>
              <a:t>목표지점은 현재 후방 차축 위치에서 원하는 경로까지의 Lookahead Distance(전방주시거리)로 결정</a:t>
            </a:r>
            <a:endParaRPr lang="ko-KR" altLang="en-US" sz="120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503d5d018_0_147"/>
          <p:cNvSpPr/>
          <p:nvPr/>
        </p:nvSpPr>
        <p:spPr>
          <a:xfrm>
            <a:off x="198625" y="1593411"/>
            <a:ext cx="8740200" cy="167288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e503d5d018_0_14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6" name="Google Shape;396;ge503d5d018_0_14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7" name="Google Shape;397;ge503d5d018_0_14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8" name="Google Shape;398;ge503d5d018_0_147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알고리즘 상세 설명서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9" name="Google Shape;399;ge503d5d018_0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e503d5d018_0_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e503d5d018_0_147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e503d5d018_0_1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5B54D6-2A27-4E4B-A1C6-FC043CC78F70}"/>
              </a:ext>
            </a:extLst>
          </p:cNvPr>
          <p:cNvGrpSpPr/>
          <p:nvPr/>
        </p:nvGrpSpPr>
        <p:grpSpPr>
          <a:xfrm>
            <a:off x="2854435" y="3429000"/>
            <a:ext cx="3435129" cy="2580016"/>
            <a:chOff x="2847422" y="3647809"/>
            <a:chExt cx="3435129" cy="2580016"/>
          </a:xfrm>
        </p:grpSpPr>
        <p:sp>
          <p:nvSpPr>
            <p:cNvPr id="404" name="Google Shape;404;ge503d5d018_0_147"/>
            <p:cNvSpPr/>
            <p:nvPr/>
          </p:nvSpPr>
          <p:spPr>
            <a:xfrm>
              <a:off x="2847422" y="3647809"/>
              <a:ext cx="3435129" cy="2580016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05" name="Google Shape;405;ge503d5d018_0_1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47422" y="3647809"/>
              <a:ext cx="3435129" cy="25800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ge503d5d018_0_147"/>
          <p:cNvSpPr txBox="1"/>
          <p:nvPr/>
        </p:nvSpPr>
        <p:spPr>
          <a:xfrm>
            <a:off x="323527" y="1665895"/>
            <a:ext cx="8506147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>
                <a:solidFill>
                  <a:srgbClr val="000000"/>
                </a:solidFill>
                <a:latin typeface="+mn-ea"/>
                <a:ea typeface="+mn-ea"/>
              </a:rPr>
              <a:t>ㅇ 전역경로계획 </a:t>
            </a:r>
            <a:r>
              <a:rPr lang="en-US" altLang="ko-KR" sz="1300" b="1">
                <a:solidFill>
                  <a:srgbClr val="000000"/>
                </a:solidFill>
                <a:latin typeface="+mn-ea"/>
                <a:ea typeface="+mn-ea"/>
              </a:rPr>
              <a:t>- A* </a:t>
            </a:r>
            <a:r>
              <a:rPr lang="ko-KR" altLang="en-US" sz="1300" b="1">
                <a:solidFill>
                  <a:srgbClr val="000000"/>
                </a:solidFill>
                <a:latin typeface="+mn-ea"/>
                <a:ea typeface="+mn-ea"/>
              </a:rPr>
              <a:t>알고리즘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300" b="1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목표지점까지 도달하기 위한 최소경로를 구하는 알고리즘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최적 경로를 탐색 하기위해 격자지도에서 각각의 격자에대해 목표지점이나 장애물을 고려한 평가함수를 지정    </a:t>
            </a:r>
            <a:r>
              <a:rPr lang="en-US" altLang="ko-KR" sz="120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경로 가중치와 추정 경로 가중치</a:t>
            </a:r>
            <a:r>
              <a:rPr lang="en-US" altLang="ko-KR" sz="120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현재위치에서 주변 이웃 노드들을 </a:t>
            </a:r>
            <a:r>
              <a:rPr lang="en-US" altLang="ko-KR" sz="1200">
                <a:solidFill>
                  <a:srgbClr val="000000"/>
                </a:solidFill>
                <a:latin typeface="+mn-ea"/>
                <a:ea typeface="+mn-ea"/>
              </a:rPr>
              <a:t>open list</a:t>
            </a: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에 등록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그 중에서 가장 적은 비용을 가진 노드로 이동하고 탐색한 노드를 </a:t>
            </a:r>
            <a:r>
              <a:rPr lang="en-US" altLang="ko-KR" sz="1200">
                <a:solidFill>
                  <a:srgbClr val="000000"/>
                </a:solidFill>
                <a:latin typeface="+mn-ea"/>
                <a:ea typeface="+mn-ea"/>
              </a:rPr>
              <a:t>closed list</a:t>
            </a: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에 등록하여 이를 반복실행</a:t>
            </a:r>
            <a:endParaRPr lang="ko-KR" altLang="en-US" sz="1300" b="1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503d5d018_0_0"/>
          <p:cNvSpPr/>
          <p:nvPr/>
        </p:nvSpPr>
        <p:spPr>
          <a:xfrm>
            <a:off x="238960" y="1544275"/>
            <a:ext cx="4236006" cy="438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ge503d5d018_0_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440" name="Google Shape;440;ge503d5d018_0_0"/>
          <p:cNvSpPr/>
          <p:nvPr/>
        </p:nvSpPr>
        <p:spPr>
          <a:xfrm>
            <a:off x="4637225" y="1544276"/>
            <a:ext cx="4291800" cy="438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ge503d5d018_0_0"/>
          <p:cNvSpPr txBox="1"/>
          <p:nvPr/>
        </p:nvSpPr>
        <p:spPr>
          <a:xfrm>
            <a:off x="4099309" y="3467981"/>
            <a:ext cx="46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ge503d5d018_0_0"/>
          <p:cNvGrpSpPr/>
          <p:nvPr/>
        </p:nvGrpSpPr>
        <p:grpSpPr>
          <a:xfrm>
            <a:off x="4637224" y="1976850"/>
            <a:ext cx="4291800" cy="3047383"/>
            <a:chOff x="4637224" y="1672050"/>
            <a:chExt cx="4291800" cy="3047383"/>
          </a:xfrm>
        </p:grpSpPr>
        <p:sp>
          <p:nvSpPr>
            <p:cNvPr id="445" name="Google Shape;445;ge503d5d018_0_0"/>
            <p:cNvSpPr txBox="1"/>
            <p:nvPr/>
          </p:nvSpPr>
          <p:spPr>
            <a:xfrm>
              <a:off x="4648212" y="1672050"/>
              <a:ext cx="2622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ㅇ 알고리즘 시나리오</a:t>
              </a:r>
              <a:endParaRPr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e503d5d018_0_0"/>
            <p:cNvSpPr txBox="1"/>
            <p:nvPr/>
          </p:nvSpPr>
          <p:spPr>
            <a:xfrm>
              <a:off x="4637224" y="2041333"/>
              <a:ext cx="4291800" cy="26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r>
                <a:rPr lang="ko-KR" sz="1200">
                  <a:solidFill>
                    <a:srgbClr val="000000"/>
                  </a:solidFill>
                </a:rPr>
                <a:t>기존에 생성된 Map이 있는지 확인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r>
                <a:rPr lang="ko-KR" sz="1200">
                  <a:solidFill>
                    <a:srgbClr val="000000"/>
                  </a:solidFill>
                </a:rPr>
                <a:t> 생성된 Map이 없으면 Slam을 통해 MAP을 생성</a:t>
              </a:r>
              <a:r>
                <a:rPr lang="ko-KR" sz="1200"/>
                <a:t>한</a:t>
              </a:r>
              <a:r>
                <a:rPr lang="ko-KR" sz="1200">
                  <a:solidFill>
                    <a:srgbClr val="000000"/>
                  </a:solidFill>
                </a:rPr>
                <a:t>다.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lang="ko-KR" sz="1200">
                  <a:solidFill>
                    <a:srgbClr val="000000"/>
                  </a:solidFill>
                </a:rPr>
                <a:t>Map이 있는 경우 Navigation의 알고리즘을 통해 목적지의 위치와 경로를 생성할 수 있는지 확인</a:t>
              </a:r>
              <a:r>
                <a:rPr lang="ko-KR" sz="1200"/>
                <a:t>한</a:t>
              </a:r>
              <a:r>
                <a:rPr lang="ko-KR" sz="1200">
                  <a:solidFill>
                    <a:srgbClr val="000000"/>
                  </a:solidFill>
                </a:rPr>
                <a:t>다.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r>
                <a:rPr lang="ko-KR" sz="1200">
                  <a:solidFill>
                    <a:srgbClr val="000000"/>
                  </a:solidFill>
                </a:rPr>
                <a:t>목적지 위치가 설정되어 있으면 목적지로 이동</a:t>
              </a:r>
              <a:r>
                <a:rPr lang="ko-KR" sz="1200"/>
                <a:t>한</a:t>
              </a:r>
              <a:r>
                <a:rPr lang="ko-KR" sz="1200">
                  <a:solidFill>
                    <a:srgbClr val="000000"/>
                  </a:solidFill>
                </a:rPr>
                <a:t>다.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</a:t>
              </a:r>
              <a:r>
                <a:rPr lang="ko-KR" sz="1200">
                  <a:solidFill>
                    <a:srgbClr val="000000"/>
                  </a:solidFill>
                </a:rPr>
                <a:t>목적지 위치가 설정되어 있지 않은 경우 </a:t>
              </a:r>
              <a:r>
                <a:rPr lang="ko-KR" sz="1200"/>
                <a:t>수령인을</a:t>
              </a:r>
              <a:r>
                <a:rPr lang="ko-KR" sz="1200">
                  <a:solidFill>
                    <a:srgbClr val="000000"/>
                  </a:solidFill>
                </a:rPr>
                <a:t> 확인 후 목적지 위치를 설정한 후 목적지로 이동</a:t>
              </a:r>
              <a:r>
                <a:rPr lang="ko-KR" sz="1200"/>
                <a:t>한</a:t>
              </a:r>
              <a:r>
                <a:rPr lang="ko-KR" sz="1200">
                  <a:solidFill>
                    <a:srgbClr val="000000"/>
                  </a:solidFill>
                </a:rPr>
                <a:t>다.</a:t>
              </a:r>
              <a:endParaRPr sz="1200">
                <a:solidFill>
                  <a:srgbClr val="000000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최종 </a:t>
              </a:r>
              <a:r>
                <a:rPr lang="ko-KR" sz="1200">
                  <a:solidFill>
                    <a:srgbClr val="000000"/>
                  </a:solidFill>
                </a:rPr>
                <a:t>경로 주행</a:t>
              </a: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데이터는 </a:t>
              </a:r>
              <a:r>
                <a:rPr lang="ko-KR" sz="1200">
                  <a:solidFill>
                    <a:schemeClr val="dk1"/>
                  </a:solidFill>
                </a:rPr>
                <a:t>PCU(Platform Control Unit)</a:t>
              </a: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로 송신되어 모터를 구동한다.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ge503d5d018_0_0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448" name="Google Shape;448;ge503d5d018_0_0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49" name="Google Shape;449;ge503d5d018_0_0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ge503d5d018_0_0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1" name="Google Shape;451;ge503d5d018_0_0"/>
            <p:cNvSpPr txBox="1"/>
            <p:nvPr/>
          </p:nvSpPr>
          <p:spPr>
            <a:xfrm>
              <a:off x="323528" y="616496"/>
              <a:ext cx="28083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알고리즘 명세서</a:t>
              </a:r>
              <a:endParaRPr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SLAM, Navigation</a:t>
              </a:r>
              <a:endParaRPr sz="1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2" name="Google Shape;452;ge503d5d018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ge503d5d018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ge503d5d018_0_0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ge503d5d018_0_0"/>
            <p:cNvSpPr/>
            <p:nvPr/>
          </p:nvSpPr>
          <p:spPr>
            <a:xfrm>
              <a:off x="3851920" y="548680"/>
              <a:ext cx="511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5112" marR="0" lvl="0" indent="-265112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i="1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73F6B6-F666-4EBB-9624-7BF5F63A58E5}"/>
              </a:ext>
            </a:extLst>
          </p:cNvPr>
          <p:cNvGrpSpPr/>
          <p:nvPr/>
        </p:nvGrpSpPr>
        <p:grpSpPr>
          <a:xfrm>
            <a:off x="227553" y="1667006"/>
            <a:ext cx="4211176" cy="3973675"/>
            <a:chOff x="183103" y="1667006"/>
            <a:chExt cx="4211176" cy="3973675"/>
          </a:xfrm>
        </p:grpSpPr>
        <p:sp>
          <p:nvSpPr>
            <p:cNvPr id="415" name="Google Shape;415;ge503d5d018_0_0"/>
            <p:cNvSpPr txBox="1"/>
            <p:nvPr/>
          </p:nvSpPr>
          <p:spPr>
            <a:xfrm>
              <a:off x="183103" y="1667006"/>
              <a:ext cx="3715462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ㅇ </a:t>
              </a:r>
              <a:r>
                <a:rPr lang="ko-KR" sz="1300" b="1">
                  <a:solidFill>
                    <a:srgbClr val="000000"/>
                  </a:solidFill>
                </a:rPr>
                <a:t>Slam</a:t>
              </a:r>
              <a:r>
                <a:rPr lang="ko-KR" sz="1300" b="1"/>
                <a:t> &amp;</a:t>
              </a:r>
              <a:r>
                <a:rPr lang="ko-KR" sz="1300" b="1">
                  <a:solidFill>
                    <a:srgbClr val="000000"/>
                  </a:solidFill>
                </a:rPr>
                <a:t> </a:t>
              </a:r>
              <a:r>
                <a:rPr lang="ko-KR" sz="1300" b="1"/>
                <a:t>N</a:t>
              </a:r>
              <a:r>
                <a:rPr lang="ko-KR" sz="1300" b="1">
                  <a:solidFill>
                    <a:srgbClr val="000000"/>
                  </a:solidFill>
                </a:rPr>
                <a:t>avigation </a:t>
              </a:r>
              <a:r>
                <a:rPr lang="ko-KR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의 알고리즘 흐름도</a:t>
              </a:r>
              <a:endParaRPr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6" name="Google Shape;416;ge503d5d018_0_0"/>
            <p:cNvCxnSpPr>
              <a:cxnSpLocks/>
              <a:stCxn id="417" idx="2"/>
              <a:endCxn id="418" idx="0"/>
            </p:cNvCxnSpPr>
            <p:nvPr/>
          </p:nvCxnSpPr>
          <p:spPr>
            <a:xfrm>
              <a:off x="1139098" y="2476599"/>
              <a:ext cx="0" cy="612900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20" name="Google Shape;420;ge503d5d018_0_0"/>
            <p:cNvSpPr txBox="1"/>
            <p:nvPr/>
          </p:nvSpPr>
          <p:spPr>
            <a:xfrm>
              <a:off x="1047688" y="2698399"/>
              <a:ext cx="527946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True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ge503d5d018_0_0"/>
            <p:cNvSpPr/>
            <p:nvPr/>
          </p:nvSpPr>
          <p:spPr>
            <a:xfrm>
              <a:off x="238066" y="2052099"/>
              <a:ext cx="1802064" cy="424500"/>
            </a:xfrm>
            <a:prstGeom prst="diamond">
              <a:avLst/>
            </a:prstGeom>
            <a:solidFill>
              <a:srgbClr val="DFE6F7"/>
            </a:solidFill>
            <a:ln w="9525" cap="flat" cmpd="sng">
              <a:solidFill>
                <a:srgbClr val="2E3E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Map이 이미 있는가? </a:t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ge503d5d018_0_0"/>
            <p:cNvSpPr txBox="1"/>
            <p:nvPr/>
          </p:nvSpPr>
          <p:spPr>
            <a:xfrm>
              <a:off x="612349" y="3089507"/>
              <a:ext cx="1053524" cy="246300"/>
            </a:xfrm>
            <a:prstGeom prst="rect">
              <a:avLst/>
            </a:prstGeom>
            <a:solidFill>
              <a:srgbClr val="DFE6F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>
                  <a:latin typeface="+mn-ea"/>
                  <a:ea typeface="+mn-ea"/>
                  <a:cs typeface="Calibri"/>
                  <a:sym typeface="Calibri"/>
                </a:rPr>
                <a:t>Navigation</a:t>
              </a:r>
              <a:endParaRPr sz="1000" b="0" i="0" u="none" strike="noStrike" cap="none">
                <a:solidFill>
                  <a:srgbClr val="000000"/>
                </a:solidFill>
                <a:latin typeface="+mn-ea"/>
                <a:ea typeface="+mn-ea"/>
                <a:cs typeface="Calibri"/>
                <a:sym typeface="Calibri"/>
              </a:endParaRPr>
            </a:p>
          </p:txBody>
        </p:sp>
        <p:sp>
          <p:nvSpPr>
            <p:cNvPr id="421" name="Google Shape;421;ge503d5d018_0_0"/>
            <p:cNvSpPr txBox="1"/>
            <p:nvPr/>
          </p:nvSpPr>
          <p:spPr>
            <a:xfrm>
              <a:off x="3411523" y="3986339"/>
              <a:ext cx="982756" cy="246300"/>
            </a:xfrm>
            <a:prstGeom prst="rect">
              <a:avLst/>
            </a:prstGeom>
            <a:solidFill>
              <a:srgbClr val="DFE6F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+mn-ea"/>
                  <a:ea typeface="+mn-ea"/>
                  <a:cs typeface="Calibri"/>
                  <a:sym typeface="Calibri"/>
                </a:rPr>
                <a:t>SLAM</a:t>
              </a:r>
              <a:endParaRPr sz="1000" b="0" i="0" u="none" strike="noStrike" cap="none">
                <a:solidFill>
                  <a:srgbClr val="000000"/>
                </a:solidFill>
                <a:latin typeface="+mn-ea"/>
                <a:ea typeface="+mn-ea"/>
                <a:cs typeface="Calibri"/>
                <a:sym typeface="Calibri"/>
              </a:endParaRPr>
            </a:p>
          </p:txBody>
        </p:sp>
        <p:sp>
          <p:nvSpPr>
            <p:cNvPr id="423" name="Google Shape;423;ge503d5d018_0_0"/>
            <p:cNvSpPr/>
            <p:nvPr/>
          </p:nvSpPr>
          <p:spPr>
            <a:xfrm>
              <a:off x="1922911" y="3357146"/>
              <a:ext cx="1391374" cy="424500"/>
            </a:xfrm>
            <a:prstGeom prst="diamond">
              <a:avLst/>
            </a:prstGeom>
            <a:solidFill>
              <a:srgbClr val="DFE6F7"/>
            </a:solidFill>
            <a:ln w="9525" cap="flat" cmpd="sng">
              <a:solidFill>
                <a:srgbClr val="2E3E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위치, 경로</a:t>
              </a:r>
              <a:endParaRPr sz="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4" name="Google Shape;424;ge503d5d018_0_0"/>
            <p:cNvCxnSpPr>
              <a:cxnSpLocks/>
              <a:stCxn id="423" idx="2"/>
              <a:endCxn id="425" idx="0"/>
            </p:cNvCxnSpPr>
            <p:nvPr/>
          </p:nvCxnSpPr>
          <p:spPr>
            <a:xfrm>
              <a:off x="2618598" y="3781646"/>
              <a:ext cx="0" cy="557303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25" name="Google Shape;425;ge503d5d018_0_0"/>
            <p:cNvSpPr txBox="1"/>
            <p:nvPr/>
          </p:nvSpPr>
          <p:spPr>
            <a:xfrm>
              <a:off x="2127220" y="4338949"/>
              <a:ext cx="982756" cy="246300"/>
            </a:xfrm>
            <a:prstGeom prst="rect">
              <a:avLst/>
            </a:prstGeom>
            <a:solidFill>
              <a:srgbClr val="DFE6F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>
                  <a:latin typeface="+mn-ea"/>
                  <a:ea typeface="+mn-ea"/>
                  <a:cs typeface="Calibri"/>
                  <a:sym typeface="Calibri"/>
                </a:rPr>
                <a:t>목적지 이동</a:t>
              </a:r>
              <a:endParaRPr sz="1000" b="0" i="0" u="none" strike="noStrike" cap="none">
                <a:solidFill>
                  <a:srgbClr val="000000"/>
                </a:solidFill>
                <a:latin typeface="+mn-ea"/>
                <a:ea typeface="+mn-ea"/>
                <a:cs typeface="Calibri"/>
                <a:sym typeface="Calibri"/>
              </a:endParaRPr>
            </a:p>
          </p:txBody>
        </p:sp>
        <p:cxnSp>
          <p:nvCxnSpPr>
            <p:cNvPr id="428" name="Google Shape;428;ge503d5d018_0_0"/>
            <p:cNvCxnSpPr>
              <a:cxnSpLocks/>
              <a:stCxn id="418" idx="3"/>
            </p:cNvCxnSpPr>
            <p:nvPr/>
          </p:nvCxnSpPr>
          <p:spPr>
            <a:xfrm>
              <a:off x="1665873" y="3212657"/>
              <a:ext cx="952725" cy="0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ge503d5d018_0_0"/>
            <p:cNvCxnSpPr>
              <a:cxnSpLocks/>
              <a:endCxn id="423" idx="0"/>
            </p:cNvCxnSpPr>
            <p:nvPr/>
          </p:nvCxnSpPr>
          <p:spPr>
            <a:xfrm>
              <a:off x="2618598" y="3212657"/>
              <a:ext cx="0" cy="144489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430" name="Google Shape;430;ge503d5d018_0_0"/>
            <p:cNvCxnSpPr>
              <a:cxnSpLocks/>
              <a:endCxn id="423" idx="1"/>
            </p:cNvCxnSpPr>
            <p:nvPr/>
          </p:nvCxnSpPr>
          <p:spPr>
            <a:xfrm>
              <a:off x="966114" y="3569396"/>
              <a:ext cx="956797" cy="0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1" name="Google Shape;431;ge503d5d018_0_0"/>
            <p:cNvSpPr txBox="1"/>
            <p:nvPr/>
          </p:nvSpPr>
          <p:spPr>
            <a:xfrm>
              <a:off x="2659755" y="3974287"/>
              <a:ext cx="527946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True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ge503d5d018_0_0"/>
            <p:cNvSpPr txBox="1"/>
            <p:nvPr/>
          </p:nvSpPr>
          <p:spPr>
            <a:xfrm>
              <a:off x="1009045" y="3804205"/>
              <a:ext cx="462212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False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ge503d5d018_0_0"/>
            <p:cNvSpPr txBox="1"/>
            <p:nvPr/>
          </p:nvSpPr>
          <p:spPr>
            <a:xfrm>
              <a:off x="475637" y="4185049"/>
              <a:ext cx="982756" cy="554100"/>
            </a:xfrm>
            <a:prstGeom prst="rect">
              <a:avLst/>
            </a:prstGeom>
            <a:solidFill>
              <a:srgbClr val="DFE6F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>
                  <a:latin typeface="+mn-ea"/>
                  <a:ea typeface="+mn-ea"/>
                  <a:cs typeface="Calibri"/>
                  <a:sym typeface="Calibri"/>
                </a:rPr>
                <a:t>주문자 확인 후 목적지 재설정</a:t>
              </a:r>
              <a:endParaRPr sz="1000" b="0" i="0" u="none" strike="noStrike" cap="none">
                <a:solidFill>
                  <a:srgbClr val="000000"/>
                </a:solidFill>
                <a:latin typeface="+mn-ea"/>
                <a:ea typeface="+mn-ea"/>
                <a:cs typeface="Calibri"/>
                <a:sym typeface="Calibri"/>
              </a:endParaRPr>
            </a:p>
          </p:txBody>
        </p:sp>
        <p:cxnSp>
          <p:nvCxnSpPr>
            <p:cNvPr id="434" name="Google Shape;434;ge503d5d018_0_0"/>
            <p:cNvCxnSpPr>
              <a:cxnSpLocks/>
              <a:stCxn id="433" idx="3"/>
              <a:endCxn id="425" idx="1"/>
            </p:cNvCxnSpPr>
            <p:nvPr/>
          </p:nvCxnSpPr>
          <p:spPr>
            <a:xfrm>
              <a:off x="1458393" y="4462099"/>
              <a:ext cx="668827" cy="0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35" name="Google Shape;435;ge503d5d018_0_0"/>
            <p:cNvSpPr txBox="1"/>
            <p:nvPr/>
          </p:nvSpPr>
          <p:spPr>
            <a:xfrm>
              <a:off x="1518684" y="4187674"/>
              <a:ext cx="527946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True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6" name="Google Shape;436;ge503d5d018_0_0"/>
            <p:cNvCxnSpPr>
              <a:cxnSpLocks/>
              <a:stCxn id="425" idx="2"/>
              <a:endCxn id="456" idx="0"/>
            </p:cNvCxnSpPr>
            <p:nvPr/>
          </p:nvCxnSpPr>
          <p:spPr>
            <a:xfrm>
              <a:off x="2618598" y="4585249"/>
              <a:ext cx="0" cy="630932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37" name="Google Shape;437;ge503d5d018_0_0"/>
            <p:cNvSpPr txBox="1"/>
            <p:nvPr/>
          </p:nvSpPr>
          <p:spPr>
            <a:xfrm>
              <a:off x="3276605" y="2692912"/>
              <a:ext cx="527946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True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ge503d5d018_0_0"/>
            <p:cNvSpPr txBox="1"/>
            <p:nvPr/>
          </p:nvSpPr>
          <p:spPr>
            <a:xfrm>
              <a:off x="1875004" y="2991062"/>
              <a:ext cx="527946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True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3" name="Google Shape;443;ge503d5d018_0_0"/>
            <p:cNvCxnSpPr>
              <a:cxnSpLocks/>
              <a:endCxn id="433" idx="0"/>
            </p:cNvCxnSpPr>
            <p:nvPr/>
          </p:nvCxnSpPr>
          <p:spPr>
            <a:xfrm>
              <a:off x="966114" y="3569396"/>
              <a:ext cx="901" cy="615653"/>
            </a:xfrm>
            <a:prstGeom prst="straightConnector1">
              <a:avLst/>
            </a:pr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56" name="Google Shape;456;ge503d5d018_0_0"/>
            <p:cNvSpPr/>
            <p:nvPr/>
          </p:nvSpPr>
          <p:spPr>
            <a:xfrm>
              <a:off x="2078898" y="5216181"/>
              <a:ext cx="1079400" cy="424500"/>
            </a:xfrm>
            <a:prstGeom prst="roundRect">
              <a:avLst>
                <a:gd name="adj" fmla="val 16667"/>
              </a:avLst>
            </a:prstGeom>
            <a:solidFill>
              <a:srgbClr val="FFE7D8"/>
            </a:solidFill>
            <a:ln w="9525" cap="flat" cmpd="sng">
              <a:solidFill>
                <a:srgbClr val="2E3E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latin typeface="+mn-ea"/>
                  <a:ea typeface="+mn-ea"/>
                  <a:cs typeface="Calibri"/>
                  <a:sym typeface="Calibri"/>
                </a:rPr>
                <a:t>PCU</a:t>
              </a:r>
              <a:endParaRPr sz="1100" b="0" i="0" u="none" strike="noStrike" cap="none">
                <a:solidFill>
                  <a:srgbClr val="000000"/>
                </a:solidFill>
                <a:latin typeface="+mn-ea"/>
                <a:ea typeface="+mn-ea"/>
                <a:cs typeface="Calibri"/>
                <a:sym typeface="Calibri"/>
              </a:endParaRPr>
            </a:p>
          </p:txBody>
        </p: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0DA44638-CC02-48F3-A8E3-98EA409194D5}"/>
                </a:ext>
              </a:extLst>
            </p:cNvPr>
            <p:cNvCxnSpPr>
              <a:cxnSpLocks/>
            </p:cNvCxnSpPr>
            <p:nvPr/>
          </p:nvCxnSpPr>
          <p:spPr>
            <a:xfrm>
              <a:off x="1575634" y="2147888"/>
              <a:ext cx="2572504" cy="1838451"/>
            </a:xfrm>
            <a:prstGeom prst="bentConnector3">
              <a:avLst>
                <a:gd name="adj1" fmla="val 999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35934EBC-36FF-4167-8CC0-B4E5E35C571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728788" y="2346133"/>
              <a:ext cx="1966912" cy="1640206"/>
            </a:xfrm>
            <a:prstGeom prst="bentConnector3">
              <a:avLst>
                <a:gd name="adj1" fmla="val -42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503d5d018_0_5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2" name="Google Shape;462;ge503d5d018_0_5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3" name="Google Shape;463;ge503d5d018_0_5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4" name="Google Shape;464;ge503d5d018_0_52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알고리즘 상세 설명서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ge503d5d018_0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e503d5d018_0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e503d5d018_0_52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ge503d5d018_0_52"/>
          <p:cNvSpPr txBox="1">
            <a:spLocks noGrp="1"/>
          </p:cNvSpPr>
          <p:nvPr>
            <p:ph type="ftr" idx="11"/>
          </p:nvPr>
        </p:nvSpPr>
        <p:spPr>
          <a:xfrm>
            <a:off x="3016050" y="6461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469" name="Google Shape;469;ge503d5d018_0_52"/>
          <p:cNvSpPr/>
          <p:nvPr/>
        </p:nvSpPr>
        <p:spPr>
          <a:xfrm>
            <a:off x="92850" y="1222787"/>
            <a:ext cx="8958300" cy="176301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-KR" sz="1300" b="1">
                <a:solidFill>
                  <a:schemeClr val="dk1"/>
                </a:solidFill>
              </a:rPr>
              <a:t>ㅇ SLAM &amp; Navigation 알고리즘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-KR" sz="1300">
                <a:solidFill>
                  <a:schemeClr val="dk1"/>
                </a:solidFill>
              </a:rPr>
              <a:t>SLAM에서 라이다를 통해 주행할 수 없는 영역(벽,장애물)과 주행 가능한 영역에 대한 정보가 담긴 지도를 생성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-KR" sz="1300">
                <a:solidFill>
                  <a:schemeClr val="dk1"/>
                </a:solidFill>
              </a:rPr>
              <a:t>생성된 지도에서 Map Matching*을 통해 현재 위치를 추정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-KR" sz="1300">
                <a:solidFill>
                  <a:schemeClr val="dk1"/>
                </a:solidFill>
              </a:rPr>
              <a:t> Navigation에서 ATEx 에게 목적지를 수신받아 지도에서 다양한 경로를 생성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-KR" sz="1300">
                <a:solidFill>
                  <a:schemeClr val="dk1"/>
                </a:solidFill>
              </a:rPr>
              <a:t> 해당 목표 위치로 가기위해 최적의 경로를 탐색하기 위해 A* 알고리즘 사용</a:t>
            </a:r>
            <a:endParaRPr lang="en-US" altLang="ko-KR"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endParaRPr sz="1300">
              <a:solidFill>
                <a:schemeClr val="dk1"/>
              </a:solidFill>
            </a:endParaRPr>
          </a:p>
        </p:txBody>
      </p:sp>
      <p:grpSp>
        <p:nvGrpSpPr>
          <p:cNvPr id="470" name="Google Shape;470;ge503d5d018_0_52"/>
          <p:cNvGrpSpPr/>
          <p:nvPr/>
        </p:nvGrpSpPr>
        <p:grpSpPr>
          <a:xfrm>
            <a:off x="4490496" y="3107045"/>
            <a:ext cx="4185951" cy="3135523"/>
            <a:chOff x="4784125" y="3168850"/>
            <a:chExt cx="4351300" cy="3386825"/>
          </a:xfrm>
        </p:grpSpPr>
        <p:pic>
          <p:nvPicPr>
            <p:cNvPr id="471" name="Google Shape;471;ge503d5d018_0_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4125" y="3168850"/>
              <a:ext cx="4351300" cy="338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ge503d5d018_0_52"/>
            <p:cNvSpPr/>
            <p:nvPr/>
          </p:nvSpPr>
          <p:spPr>
            <a:xfrm>
              <a:off x="4784125" y="3168900"/>
              <a:ext cx="4351200" cy="33867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3" name="Google Shape;473;ge503d5d018_0_52"/>
          <p:cNvGrpSpPr/>
          <p:nvPr/>
        </p:nvGrpSpPr>
        <p:grpSpPr>
          <a:xfrm>
            <a:off x="552525" y="3107050"/>
            <a:ext cx="3671400" cy="3135475"/>
            <a:chOff x="476325" y="3259450"/>
            <a:chExt cx="3671400" cy="3135475"/>
          </a:xfrm>
        </p:grpSpPr>
        <p:pic>
          <p:nvPicPr>
            <p:cNvPr id="474" name="Google Shape;474;ge503d5d018_0_52"/>
            <p:cNvPicPr preferRelativeResize="0"/>
            <p:nvPr/>
          </p:nvPicPr>
          <p:blipFill rotWithShape="1">
            <a:blip r:embed="rId6">
              <a:alphaModFix/>
            </a:blip>
            <a:srcRect l="4802" t="2448" r="7715"/>
            <a:stretch/>
          </p:blipFill>
          <p:spPr>
            <a:xfrm>
              <a:off x="552575" y="3259450"/>
              <a:ext cx="3595101" cy="313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ge503d5d018_0_52"/>
            <p:cNvSpPr/>
            <p:nvPr/>
          </p:nvSpPr>
          <p:spPr>
            <a:xfrm>
              <a:off x="476325" y="3274400"/>
              <a:ext cx="3671400" cy="31056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7" name="Google Shape;477;ge503d5d018_0_52"/>
          <p:cNvSpPr txBox="1"/>
          <p:nvPr/>
        </p:nvSpPr>
        <p:spPr>
          <a:xfrm>
            <a:off x="3228203" y="2679783"/>
            <a:ext cx="5892724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* Map Matching : 기존지도의 점군데이터와 실시간으로 들어오는 점군데이터를 비교해 위치를 추정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503d5d018_0_16"/>
          <p:cNvSpPr/>
          <p:nvPr/>
        </p:nvSpPr>
        <p:spPr>
          <a:xfrm>
            <a:off x="192818" y="1659000"/>
            <a:ext cx="4291800" cy="438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ge503d5d018_0_16"/>
          <p:cNvSpPr/>
          <p:nvPr/>
        </p:nvSpPr>
        <p:spPr>
          <a:xfrm>
            <a:off x="4659384" y="1659000"/>
            <a:ext cx="4291800" cy="438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300" b="1">
                <a:solidFill>
                  <a:schemeClr val="dk1"/>
                </a:solidFill>
              </a:rPr>
              <a:t>ㅇ 알고리즘 시나리오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1. 카메라를 통해 영상을 수신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2. 행렬 변환을 통하여 영상을 조감도(BEV)*로 변환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3. 영상의 각 픽셀을 RGB 색공간에서 HSL색 공간 변환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4. 픽셀의 밝기 값이 임계값을 넘는 픽셀은 흰색으로 간주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5. Sliding window 알고리즘을 이용하여 차선을 검출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6. 검출된 차선을 기반으로 차선유지를 위한 조향각과 속도를 계산하여 PCU(Platform Control Unit)로 송신하여 로봇을 제어</a:t>
            </a:r>
            <a:endParaRPr lang="en-US" altLang="ko-KR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/>
          </a:p>
        </p:txBody>
      </p:sp>
      <p:sp>
        <p:nvSpPr>
          <p:cNvPr id="486" name="Google Shape;486;ge503d5d018_0_16"/>
          <p:cNvSpPr txBox="1"/>
          <p:nvPr/>
        </p:nvSpPr>
        <p:spPr>
          <a:xfrm>
            <a:off x="1726048" y="2027111"/>
            <a:ext cx="1225409" cy="246264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영상 입력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e503d5d018_0_16"/>
          <p:cNvSpPr txBox="1"/>
          <p:nvPr/>
        </p:nvSpPr>
        <p:spPr>
          <a:xfrm>
            <a:off x="1758368" y="2566650"/>
            <a:ext cx="1160700" cy="246300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BEV 변환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ge503d5d018_0_16"/>
          <p:cNvCxnSpPr>
            <a:stCxn id="486" idx="2"/>
            <a:endCxn id="487" idx="0"/>
          </p:cNvCxnSpPr>
          <p:nvPr/>
        </p:nvCxnSpPr>
        <p:spPr>
          <a:xfrm>
            <a:off x="2338753" y="2273376"/>
            <a:ext cx="0" cy="2934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89" name="Google Shape;489;ge503d5d018_0_16"/>
          <p:cNvCxnSpPr>
            <a:stCxn id="487" idx="2"/>
            <a:endCxn id="490" idx="0"/>
          </p:cNvCxnSpPr>
          <p:nvPr/>
        </p:nvCxnSpPr>
        <p:spPr>
          <a:xfrm>
            <a:off x="2338718" y="2812950"/>
            <a:ext cx="0" cy="2934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0" name="Google Shape;490;ge503d5d018_0_16"/>
          <p:cNvSpPr txBox="1"/>
          <p:nvPr/>
        </p:nvSpPr>
        <p:spPr>
          <a:xfrm>
            <a:off x="1578987" y="3106237"/>
            <a:ext cx="1519500" cy="246300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RGB -&gt; HSL 색공간 변환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1" name="Google Shape;491;ge503d5d018_0_16"/>
          <p:cNvCxnSpPr>
            <a:stCxn id="490" idx="2"/>
            <a:endCxn id="492" idx="0"/>
          </p:cNvCxnSpPr>
          <p:nvPr/>
        </p:nvCxnSpPr>
        <p:spPr>
          <a:xfrm>
            <a:off x="2338737" y="3352537"/>
            <a:ext cx="0" cy="3336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2" name="Google Shape;492;ge503d5d018_0_16"/>
          <p:cNvSpPr txBox="1"/>
          <p:nvPr/>
        </p:nvSpPr>
        <p:spPr>
          <a:xfrm>
            <a:off x="1566075" y="3686013"/>
            <a:ext cx="1545300" cy="246300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픽셀 밝기 기준 이진화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3" name="Google Shape;493;ge503d5d018_0_16"/>
          <p:cNvCxnSpPr>
            <a:stCxn id="492" idx="2"/>
            <a:endCxn id="494" idx="0"/>
          </p:cNvCxnSpPr>
          <p:nvPr/>
        </p:nvCxnSpPr>
        <p:spPr>
          <a:xfrm>
            <a:off x="2338725" y="3932313"/>
            <a:ext cx="0" cy="2796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4" name="Google Shape;494;ge503d5d018_0_16"/>
          <p:cNvSpPr txBox="1"/>
          <p:nvPr/>
        </p:nvSpPr>
        <p:spPr>
          <a:xfrm>
            <a:off x="1807160" y="4211897"/>
            <a:ext cx="1063200" cy="554100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Sliding Window 알고리즘 이용 차선 검출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e503d5d018_0_16"/>
          <p:cNvSpPr txBox="1"/>
          <p:nvPr/>
        </p:nvSpPr>
        <p:spPr>
          <a:xfrm>
            <a:off x="1725975" y="5045549"/>
            <a:ext cx="1225500" cy="246300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조향각, 속도 계산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6" name="Google Shape;496;ge503d5d018_0_16"/>
          <p:cNvCxnSpPr>
            <a:stCxn id="494" idx="2"/>
            <a:endCxn id="495" idx="0"/>
          </p:cNvCxnSpPr>
          <p:nvPr/>
        </p:nvCxnSpPr>
        <p:spPr>
          <a:xfrm>
            <a:off x="2338760" y="4765997"/>
            <a:ext cx="0" cy="2796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97" name="Google Shape;497;ge503d5d018_0_16"/>
          <p:cNvCxnSpPr>
            <a:stCxn id="495" idx="2"/>
            <a:endCxn id="498" idx="0"/>
          </p:cNvCxnSpPr>
          <p:nvPr/>
        </p:nvCxnSpPr>
        <p:spPr>
          <a:xfrm>
            <a:off x="2338725" y="5291849"/>
            <a:ext cx="0" cy="2301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9" name="Google Shape;499;ge503d5d018_0_16"/>
          <p:cNvSpPr txBox="1"/>
          <p:nvPr/>
        </p:nvSpPr>
        <p:spPr>
          <a:xfrm>
            <a:off x="192826" y="1668656"/>
            <a:ext cx="376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ㅇ </a:t>
            </a:r>
            <a:r>
              <a:rPr lang="ko-KR" sz="1300" b="1"/>
              <a:t>차선 인식 및 유지</a:t>
            </a:r>
            <a:r>
              <a:rPr lang="ko-KR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알고리즘 흐름도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ge503d5d018_0_16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501" name="Google Shape;501;ge503d5d018_0_16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02" name="Google Shape;502;ge503d5d018_0_16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3" name="Google Shape;503;ge503d5d018_0_16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04" name="Google Shape;504;ge503d5d018_0_16"/>
            <p:cNvSpPr txBox="1"/>
            <p:nvPr/>
          </p:nvSpPr>
          <p:spPr>
            <a:xfrm>
              <a:off x="323525" y="616500"/>
              <a:ext cx="32133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r>
                <a:rPr lang="ko-KR" sz="17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알고리즘 명세서</a:t>
              </a:r>
              <a:r>
                <a:rPr lang="ko-KR" sz="15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5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r>
                <a:rPr lang="ko-KR" sz="13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차선 인식 및 유지 알고리즘</a:t>
              </a:r>
              <a:endParaRPr sz="1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05" name="Google Shape;505;ge503d5d018_0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ge503d5d018_0_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ge503d5d018_0_16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8" name="Google Shape;508;ge503d5d018_0_16"/>
          <p:cNvSpPr txBox="1">
            <a:spLocks noGrp="1"/>
          </p:cNvSpPr>
          <p:nvPr>
            <p:ph type="ftr" idx="11"/>
          </p:nvPr>
        </p:nvSpPr>
        <p:spPr>
          <a:xfrm>
            <a:off x="3124200" y="640330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09" name="Google Shape;509;ge503d5d018_0_16"/>
          <p:cNvSpPr txBox="1"/>
          <p:nvPr/>
        </p:nvSpPr>
        <p:spPr>
          <a:xfrm>
            <a:off x="4659384" y="5521949"/>
            <a:ext cx="429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조감도(Bird Eye View) : 차량 전방 영상을 하늘에서 바라보는 시점으로 변환한 영상</a:t>
            </a:r>
            <a:endParaRPr sz="100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ge503d5d018_0_16"/>
          <p:cNvSpPr/>
          <p:nvPr/>
        </p:nvSpPr>
        <p:spPr>
          <a:xfrm>
            <a:off x="1799025" y="5522073"/>
            <a:ext cx="1079400" cy="424500"/>
          </a:xfrm>
          <a:prstGeom prst="roundRect">
            <a:avLst>
              <a:gd name="adj" fmla="val 16667"/>
            </a:avLst>
          </a:prstGeom>
          <a:solidFill>
            <a:srgbClr val="FFE7D8"/>
          </a:solidFill>
          <a:ln w="9525" cap="flat" cmpd="sng">
            <a:solidFill>
              <a:srgbClr val="2E3E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PCU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5" name="Google Shape;105;p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323528" y="6164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제안 배경</a:t>
            </a:r>
            <a:endParaRPr sz="17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4280756" y="2835562"/>
            <a:ext cx="582487" cy="4831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77063" y="4871826"/>
            <a:ext cx="8180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택배 총량의 증가는 꾸준한 반면 이에 따른 서비스 환경이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주어지지</a:t>
            </a: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않는 실태이다. 주민들의 안전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문제와</a:t>
            </a: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오래 정차해야 하는 </a:t>
            </a: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택배 차량</a:t>
            </a:r>
            <a:r>
              <a:rPr lang="ko-KR" alt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특성 상 </a:t>
            </a: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아파트</a:t>
            </a:r>
            <a:r>
              <a:rPr lang="ko-KR" alt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에서는</a:t>
            </a: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단지 내 </a:t>
            </a: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택배 차량 진입</a:t>
            </a:r>
            <a:r>
              <a:rPr lang="ko-KR" alt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금지하여</a:t>
            </a: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배송 서비스가 원활하게 이루어지지 않는 </a:t>
            </a:r>
            <a:r>
              <a:rPr lang="ko-KR" alt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문제가 발생하였다</a:t>
            </a:r>
            <a:r>
              <a:rPr lang="en-US" alt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7D54C-6245-48A3-B189-E0B93F922DD5}"/>
              </a:ext>
            </a:extLst>
          </p:cNvPr>
          <p:cNvGrpSpPr/>
          <p:nvPr/>
        </p:nvGrpSpPr>
        <p:grpSpPr>
          <a:xfrm>
            <a:off x="362744" y="1474359"/>
            <a:ext cx="3810001" cy="3205583"/>
            <a:chOff x="179512" y="1261142"/>
            <a:chExt cx="3810001" cy="3205583"/>
          </a:xfrm>
        </p:grpSpPr>
        <p:pic>
          <p:nvPicPr>
            <p:cNvPr id="112" name="Google Shape;112;p2" descr="CLO | 일본을 넘어선 한국의 무인사물함, 기술이 중요한 이유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9512" y="1276244"/>
              <a:ext cx="3810001" cy="2652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2"/>
            <p:cNvSpPr txBox="1"/>
            <p:nvPr/>
          </p:nvSpPr>
          <p:spPr>
            <a:xfrm>
              <a:off x="401929" y="4061897"/>
              <a:ext cx="335555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국내 택배시장에서 </a:t>
              </a:r>
              <a:r>
                <a:rPr lang="ko-KR" altLang="en-US"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꾸준히 늘어나는 </a:t>
              </a:r>
              <a:r>
                <a:rPr lang="ko-KR" altLang="en-US" sz="1200" b="0" i="0" u="none" strike="noStrike" cap="none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택배량</a:t>
              </a:r>
              <a:endPara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" name="Google Shape;133;p3">
              <a:extLst>
                <a:ext uri="{FF2B5EF4-FFF2-40B4-BE49-F238E27FC236}">
                  <a16:creationId xmlns:a16="http://schemas.microsoft.com/office/drawing/2014/main" id="{D0BF9392-3AD6-4564-A88D-F3C8A5471FB9}"/>
                </a:ext>
              </a:extLst>
            </p:cNvPr>
            <p:cNvSpPr/>
            <p:nvPr/>
          </p:nvSpPr>
          <p:spPr>
            <a:xfrm>
              <a:off x="234950" y="1261142"/>
              <a:ext cx="3623240" cy="3205583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96222B-B98F-4206-A8A5-A8DDDDC86598}"/>
              </a:ext>
            </a:extLst>
          </p:cNvPr>
          <p:cNvGrpSpPr/>
          <p:nvPr/>
        </p:nvGrpSpPr>
        <p:grpSpPr>
          <a:xfrm>
            <a:off x="5025272" y="1474364"/>
            <a:ext cx="3774242" cy="3205576"/>
            <a:chOff x="4695141" y="1276244"/>
            <a:chExt cx="3864031" cy="3205576"/>
          </a:xfrm>
        </p:grpSpPr>
        <p:pic>
          <p:nvPicPr>
            <p:cNvPr id="114" name="Google Shape;114;p2" descr="고덕동 아파트 &amp;#39;택배 차량 지상 출입 금지&amp;#39;에…손수레 끌다 퇴근마저 늦어져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64281" y="1276244"/>
              <a:ext cx="3720747" cy="25463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"/>
            <p:cNvSpPr txBox="1"/>
            <p:nvPr/>
          </p:nvSpPr>
          <p:spPr>
            <a:xfrm>
              <a:off x="4695141" y="4076973"/>
              <a:ext cx="38640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택배 차량 진입금지에 따른 한 아파트 단지 상황</a:t>
              </a:r>
              <a:endPara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" name="Google Shape;133;p3">
              <a:extLst>
                <a:ext uri="{FF2B5EF4-FFF2-40B4-BE49-F238E27FC236}">
                  <a16:creationId xmlns:a16="http://schemas.microsoft.com/office/drawing/2014/main" id="{D773F4FB-44FC-4FBA-8062-EE58136A8045}"/>
                </a:ext>
              </a:extLst>
            </p:cNvPr>
            <p:cNvSpPr/>
            <p:nvPr/>
          </p:nvSpPr>
          <p:spPr>
            <a:xfrm>
              <a:off x="4769284" y="1276244"/>
              <a:ext cx="3715746" cy="3205576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97EF8A-94B0-4DD0-8F5A-A1159864DC98}"/>
              </a:ext>
            </a:extLst>
          </p:cNvPr>
          <p:cNvSpPr/>
          <p:nvPr/>
        </p:nvSpPr>
        <p:spPr>
          <a:xfrm>
            <a:off x="416908" y="1479936"/>
            <a:ext cx="8310183" cy="4684524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91A85D-3AA8-4B17-9B7E-752F7CEF6A49}"/>
              </a:ext>
            </a:extLst>
          </p:cNvPr>
          <p:cNvSpPr/>
          <p:nvPr/>
        </p:nvSpPr>
        <p:spPr>
          <a:xfrm>
            <a:off x="4041422" y="1474360"/>
            <a:ext cx="1051382" cy="3205576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48DA64-22A8-45C0-84DC-967566BDC0B3}"/>
              </a:ext>
            </a:extLst>
          </p:cNvPr>
          <p:cNvSpPr/>
          <p:nvPr/>
        </p:nvSpPr>
        <p:spPr>
          <a:xfrm>
            <a:off x="416906" y="4142174"/>
            <a:ext cx="3624515" cy="537762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360744-1DF4-4586-807C-5DC5AFE611C3}"/>
              </a:ext>
            </a:extLst>
          </p:cNvPr>
          <p:cNvSpPr/>
          <p:nvPr/>
        </p:nvSpPr>
        <p:spPr>
          <a:xfrm>
            <a:off x="5097690" y="4142174"/>
            <a:ext cx="3624515" cy="537762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503d5d018_0_10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5" name="Google Shape;515;ge503d5d018_0_10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6" name="Google Shape;516;ge503d5d018_0_10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7" name="Google Shape;517;ge503d5d018_0_100"/>
          <p:cNvSpPr txBox="1"/>
          <p:nvPr/>
        </p:nvSpPr>
        <p:spPr>
          <a:xfrm>
            <a:off x="323553" y="6173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알고리즘 상세 설명서</a:t>
            </a:r>
            <a:endParaRPr sz="1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8" name="Google Shape;518;ge503d5d018_0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e503d5d018_0_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e503d5d018_0_100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ge503d5d018_0_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22" name="Google Shape;522;ge503d5d018_0_100"/>
          <p:cNvSpPr/>
          <p:nvPr/>
        </p:nvSpPr>
        <p:spPr>
          <a:xfrm>
            <a:off x="201900" y="1494300"/>
            <a:ext cx="8740200" cy="1988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sz="1300" b="1">
                <a:solidFill>
                  <a:schemeClr val="dk1"/>
                </a:solidFill>
              </a:rPr>
              <a:t>ㅇ 차선 검출 알고리즘 : Sliding Window</a:t>
            </a:r>
            <a:endParaRPr sz="1300"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BEV 입력영상 L (Lightness) 값 기준 이진화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흰색의 값이 많은 세로선을 기준선으로 결정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하단에 기준선을 중심으로 윈도우 생성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윈도우는 이전 윈도우 바로 위에서 좌우로 이동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칸 씩 위로 이동하며 새로운 윈도우 순차 생성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윈도우 내에 흰색 픽셀이 없을 시 윈도우를 좌우로 이동시키지 않음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윈도우들의 중점을 이어 차선 결정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3" name="Google Shape;523;ge503d5d018_0_100"/>
          <p:cNvGrpSpPr/>
          <p:nvPr/>
        </p:nvGrpSpPr>
        <p:grpSpPr>
          <a:xfrm>
            <a:off x="886425" y="3646800"/>
            <a:ext cx="2733301" cy="2322000"/>
            <a:chOff x="886425" y="3570600"/>
            <a:chExt cx="2733301" cy="2322000"/>
          </a:xfrm>
        </p:grpSpPr>
        <p:sp>
          <p:nvSpPr>
            <p:cNvPr id="524" name="Google Shape;524;ge503d5d018_0_100"/>
            <p:cNvSpPr/>
            <p:nvPr/>
          </p:nvSpPr>
          <p:spPr>
            <a:xfrm>
              <a:off x="886425" y="3570600"/>
              <a:ext cx="2733300" cy="23220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25" name="Google Shape;525;ge503d5d018_0_100"/>
            <p:cNvPicPr preferRelativeResize="0"/>
            <p:nvPr/>
          </p:nvPicPr>
          <p:blipFill rotWithShape="1">
            <a:blip r:embed="rId5">
              <a:alphaModFix/>
            </a:blip>
            <a:srcRect r="11253"/>
            <a:stretch/>
          </p:blipFill>
          <p:spPr>
            <a:xfrm>
              <a:off x="886425" y="3570612"/>
              <a:ext cx="2733301" cy="232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" name="Google Shape;526;ge503d5d018_0_100"/>
          <p:cNvGrpSpPr/>
          <p:nvPr/>
        </p:nvGrpSpPr>
        <p:grpSpPr>
          <a:xfrm>
            <a:off x="4188106" y="3646826"/>
            <a:ext cx="4226840" cy="2321931"/>
            <a:chOff x="4200700" y="3615588"/>
            <a:chExt cx="3983451" cy="2237574"/>
          </a:xfrm>
        </p:grpSpPr>
        <p:pic>
          <p:nvPicPr>
            <p:cNvPr id="527" name="Google Shape;527;ge503d5d018_0_1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00700" y="3615588"/>
              <a:ext cx="3983451" cy="2237574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28" name="Google Shape;528;ge503d5d018_0_100"/>
            <p:cNvSpPr/>
            <p:nvPr/>
          </p:nvSpPr>
          <p:spPr>
            <a:xfrm>
              <a:off x="4200700" y="3615600"/>
              <a:ext cx="3983400" cy="22374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503d5d018_0_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35" name="Google Shape;535;ge503d5d018_0_32"/>
          <p:cNvSpPr/>
          <p:nvPr/>
        </p:nvSpPr>
        <p:spPr>
          <a:xfrm>
            <a:off x="4648200" y="1936725"/>
            <a:ext cx="4291800" cy="3085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ㅇ 알고리즘 시나리오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1. 실시간성이 탁월한 YOLO기반 딥러닝을 통하여 객체를 검출 및 판단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2. 오토바이, 트럭 단지 내 진입 시 경비원에게 메시지를 송신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3. 마스크 미착용자 탐지 시 스피커를 통하여 권유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36" name="Google Shape;536;ge503d5d018_0_32"/>
          <p:cNvSpPr/>
          <p:nvPr/>
        </p:nvSpPr>
        <p:spPr>
          <a:xfrm>
            <a:off x="180725" y="1936765"/>
            <a:ext cx="4291800" cy="308532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ge503d5d018_0_32"/>
          <p:cNvSpPr txBox="1"/>
          <p:nvPr/>
        </p:nvSpPr>
        <p:spPr>
          <a:xfrm>
            <a:off x="1807062" y="2665312"/>
            <a:ext cx="1185000" cy="261665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100"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Google Shape;538;ge503d5d018_0_32"/>
          <p:cNvCxnSpPr>
            <a:stCxn id="537" idx="2"/>
            <a:endCxn id="539" idx="0"/>
          </p:cNvCxnSpPr>
          <p:nvPr/>
        </p:nvCxnSpPr>
        <p:spPr>
          <a:xfrm>
            <a:off x="2399562" y="2926977"/>
            <a:ext cx="994800" cy="3078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40" name="Google Shape;540;ge503d5d018_0_32"/>
          <p:cNvCxnSpPr>
            <a:stCxn id="537" idx="2"/>
            <a:endCxn id="541" idx="0"/>
          </p:cNvCxnSpPr>
          <p:nvPr/>
        </p:nvCxnSpPr>
        <p:spPr>
          <a:xfrm flipH="1">
            <a:off x="1473762" y="2926977"/>
            <a:ext cx="925800" cy="2832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39" name="Google Shape;539;ge503d5d018_0_32"/>
          <p:cNvSpPr txBox="1"/>
          <p:nvPr/>
        </p:nvSpPr>
        <p:spPr>
          <a:xfrm>
            <a:off x="2880361" y="3234683"/>
            <a:ext cx="1028100" cy="430903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altLang="ko-KR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ko-KR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otorcycle / </a:t>
            </a:r>
            <a:r>
              <a:rPr lang="en-US" altLang="ko-KR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ko-KR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ruck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ge503d5d018_0_32"/>
          <p:cNvCxnSpPr>
            <a:stCxn id="541" idx="2"/>
            <a:endCxn id="543" idx="0"/>
          </p:cNvCxnSpPr>
          <p:nvPr/>
        </p:nvCxnSpPr>
        <p:spPr>
          <a:xfrm>
            <a:off x="1473850" y="3634700"/>
            <a:ext cx="0" cy="2832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44" name="Google Shape;544;ge503d5d018_0_32"/>
          <p:cNvCxnSpPr>
            <a:stCxn id="539" idx="2"/>
            <a:endCxn id="545" idx="0"/>
          </p:cNvCxnSpPr>
          <p:nvPr/>
        </p:nvCxnSpPr>
        <p:spPr>
          <a:xfrm>
            <a:off x="3394411" y="3665586"/>
            <a:ext cx="0" cy="252300"/>
          </a:xfrm>
          <a:prstGeom prst="straightConnector1">
            <a:avLst/>
          </a:prstGeom>
          <a:noFill/>
          <a:ln w="12700" cap="flat" cmpd="sng">
            <a:solidFill>
              <a:srgbClr val="5E80D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43" name="Google Shape;543;ge503d5d018_0_32"/>
          <p:cNvSpPr txBox="1"/>
          <p:nvPr/>
        </p:nvSpPr>
        <p:spPr>
          <a:xfrm>
            <a:off x="959811" y="3917932"/>
            <a:ext cx="1028100" cy="430800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100">
                <a:latin typeface="Calibri"/>
                <a:ea typeface="Calibri"/>
                <a:cs typeface="Calibri"/>
                <a:sym typeface="Calibri"/>
              </a:rPr>
              <a:t>마스크 착용 권유 방송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e503d5d018_0_32"/>
          <p:cNvSpPr txBox="1"/>
          <p:nvPr/>
        </p:nvSpPr>
        <p:spPr>
          <a:xfrm>
            <a:off x="2880361" y="3917932"/>
            <a:ext cx="1028100" cy="430800"/>
          </a:xfrm>
          <a:prstGeom prst="rect">
            <a:avLst/>
          </a:prstGeom>
          <a:solidFill>
            <a:srgbClr val="DFE6F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100">
                <a:latin typeface="Calibri"/>
                <a:ea typeface="Calibri"/>
                <a:cs typeface="Calibri"/>
                <a:sym typeface="Calibri"/>
              </a:rPr>
              <a:t>경비원에 메시지 송신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e503d5d018_0_32"/>
          <p:cNvSpPr txBox="1"/>
          <p:nvPr/>
        </p:nvSpPr>
        <p:spPr>
          <a:xfrm>
            <a:off x="222238" y="2269918"/>
            <a:ext cx="3764400" cy="29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ㅇ </a:t>
            </a:r>
            <a:r>
              <a:rPr lang="ko-KR" sz="1300" b="1"/>
              <a:t>객체 인식</a:t>
            </a:r>
            <a:r>
              <a:rPr lang="ko-KR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알고리즘 흐름도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ge503d5d018_0_32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548" name="Google Shape;548;ge503d5d018_0_32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49" name="Google Shape;549;ge503d5d018_0_32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0" name="Google Shape;550;ge503d5d018_0_32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1" name="Google Shape;551;ge503d5d018_0_32"/>
            <p:cNvSpPr txBox="1"/>
            <p:nvPr/>
          </p:nvSpPr>
          <p:spPr>
            <a:xfrm>
              <a:off x="323525" y="616500"/>
              <a:ext cx="32133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r>
                <a:rPr lang="ko-KR" sz="17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알고리즘 명세서</a:t>
              </a:r>
              <a:r>
                <a:rPr lang="ko-KR" sz="15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5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r>
                <a:rPr lang="ko-KR" sz="13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lang="ko-KR" sz="13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객체 인식</a:t>
              </a:r>
              <a:endParaRPr sz="13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2" name="Google Shape;552;ge503d5d018_0_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ge503d5d018_0_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ge503d5d018_0_32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1" name="Google Shape;541;ge503d5d018_0_32"/>
          <p:cNvSpPr/>
          <p:nvPr/>
        </p:nvSpPr>
        <p:spPr>
          <a:xfrm>
            <a:off x="548200" y="3210200"/>
            <a:ext cx="1851300" cy="424500"/>
          </a:xfrm>
          <a:prstGeom prst="diamond">
            <a:avLst/>
          </a:prstGeom>
          <a:solidFill>
            <a:srgbClr val="DFE6F7"/>
          </a:solidFill>
          <a:ln w="9525" cap="flat" cmpd="sng">
            <a:solidFill>
              <a:srgbClr val="2E3E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Calibri"/>
                <a:ea typeface="Calibri"/>
                <a:cs typeface="Calibri"/>
                <a:sym typeface="Calibri"/>
              </a:rPr>
              <a:t>Wear mask?</a:t>
            </a:r>
            <a:endParaRPr sz="11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e503d5d018_0_32"/>
          <p:cNvSpPr txBox="1"/>
          <p:nvPr/>
        </p:nvSpPr>
        <p:spPr>
          <a:xfrm>
            <a:off x="1419231" y="3569326"/>
            <a:ext cx="5067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no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503d5d018_0_1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61" name="Google Shape;561;ge503d5d018_0_116"/>
          <p:cNvSpPr/>
          <p:nvPr/>
        </p:nvSpPr>
        <p:spPr>
          <a:xfrm>
            <a:off x="222250" y="1495575"/>
            <a:ext cx="8740200" cy="1487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ㅇ YOLO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(You Only Look Once)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YOLO는 object detection을 위한 심층 신경망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R-CNN계열 신경망에 비해 실시간성 확보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YOLO는 하나의 신경망이 오브젝트의 위치탐색과 클래스 분류를 동시에 수행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이미지를 그리드로 분할 후 각 그리드 마다 객체 검출 작업을 수행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그리드에서는 경계 박스, 신뢰 점수, 클래스 확률 계산</a:t>
            </a:r>
            <a:endParaRPr sz="12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2" name="Google Shape;562;ge503d5d018_0_116"/>
          <p:cNvGrpSpPr/>
          <p:nvPr/>
        </p:nvGrpSpPr>
        <p:grpSpPr>
          <a:xfrm>
            <a:off x="559326" y="3210928"/>
            <a:ext cx="3833208" cy="2724559"/>
            <a:chOff x="2249900" y="3424250"/>
            <a:chExt cx="4297800" cy="3297300"/>
          </a:xfrm>
        </p:grpSpPr>
        <p:sp>
          <p:nvSpPr>
            <p:cNvPr id="563" name="Google Shape;563;ge503d5d018_0_116"/>
            <p:cNvSpPr/>
            <p:nvPr/>
          </p:nvSpPr>
          <p:spPr>
            <a:xfrm>
              <a:off x="2249900" y="3424250"/>
              <a:ext cx="4297800" cy="32973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64" name="Google Shape;564;ge503d5d018_0_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1929" y="3499230"/>
              <a:ext cx="4220598" cy="31415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5" name="Google Shape;565;ge503d5d018_0_116"/>
          <p:cNvGrpSpPr/>
          <p:nvPr/>
        </p:nvGrpSpPr>
        <p:grpSpPr>
          <a:xfrm>
            <a:off x="4797871" y="3210980"/>
            <a:ext cx="3590550" cy="2724458"/>
            <a:chOff x="5786850" y="4283050"/>
            <a:chExt cx="2528200" cy="1904150"/>
          </a:xfrm>
        </p:grpSpPr>
        <p:pic>
          <p:nvPicPr>
            <p:cNvPr id="566" name="Google Shape;566;ge503d5d018_0_116"/>
            <p:cNvPicPr preferRelativeResize="0"/>
            <p:nvPr/>
          </p:nvPicPr>
          <p:blipFill rotWithShape="1">
            <a:blip r:embed="rId4">
              <a:alphaModFix/>
            </a:blip>
            <a:srcRect l="6741" t="11538" r="6723" b="10972"/>
            <a:stretch/>
          </p:blipFill>
          <p:spPr>
            <a:xfrm>
              <a:off x="5786850" y="4283400"/>
              <a:ext cx="2518072" cy="190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ge503d5d018_0_116"/>
            <p:cNvSpPr/>
            <p:nvPr/>
          </p:nvSpPr>
          <p:spPr>
            <a:xfrm>
              <a:off x="5796850" y="4283050"/>
              <a:ext cx="2518200" cy="19041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68" name="Google Shape;568;ge503d5d018_0_116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569" name="Google Shape;569;ge503d5d018_0_116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70" name="Google Shape;570;ge503d5d018_0_116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1" name="Google Shape;571;ge503d5d018_0_116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2" name="Google Shape;572;ge503d5d018_0_116"/>
            <p:cNvSpPr txBox="1"/>
            <p:nvPr/>
          </p:nvSpPr>
          <p:spPr>
            <a:xfrm>
              <a:off x="323525" y="616500"/>
              <a:ext cx="32133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r>
                <a:rPr lang="ko-KR" sz="17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알고리즘 명세서</a:t>
              </a:r>
              <a:r>
                <a:rPr lang="ko-KR" sz="15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5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r>
                <a:rPr lang="ko-KR" sz="13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lang="ko-KR" sz="13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YOLO</a:t>
              </a:r>
              <a:endParaRPr sz="13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3" name="Google Shape;573;ge503d5d018_0_1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ge503d5d018_0_1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ge503d5d018_0_116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953" y="1006336"/>
            <a:ext cx="5370094" cy="541591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3" name="Google Shape;583;p1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1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15"/>
          <p:cNvSpPr txBox="1"/>
          <p:nvPr/>
        </p:nvSpPr>
        <p:spPr>
          <a:xfrm>
            <a:off x="323528" y="616497"/>
            <a:ext cx="29523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하드웨어 설계도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6" name="Google Shape;58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5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6" name="Google Shape;596;p1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7" name="Google Shape;597;p1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8" name="Google Shape;598;p16"/>
          <p:cNvSpPr txBox="1"/>
          <p:nvPr/>
        </p:nvSpPr>
        <p:spPr>
          <a:xfrm>
            <a:off x="323528" y="6164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프로그램 - 목록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9" name="Google Shape;59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6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02" name="Google Shape;602;p16"/>
          <p:cNvGraphicFramePr/>
          <p:nvPr>
            <p:extLst>
              <p:ext uri="{D42A27DB-BD31-4B8C-83A1-F6EECF244321}">
                <p14:modId xmlns:p14="http://schemas.microsoft.com/office/powerpoint/2010/main" val="1510738923"/>
              </p:ext>
            </p:extLst>
          </p:nvPr>
        </p:nvGraphicFramePr>
        <p:xfrm>
          <a:off x="298210" y="1203519"/>
          <a:ext cx="8547600" cy="55790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기능 분류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기능번호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기능 명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2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LOG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LOG-01-01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로그인/회원가입 선택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LOG-01-0</a:t>
                      </a:r>
                      <a:r>
                        <a:rPr lang="ko-KR" sz="1200">
                          <a:sym typeface="Malgun Gothic"/>
                        </a:rPr>
                        <a:t>101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기존</a:t>
                      </a: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회원 - 계정연동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LOG-01-0</a:t>
                      </a:r>
                      <a:r>
                        <a:rPr lang="ko-KR" sz="1200">
                          <a:sym typeface="Malgun Gothic"/>
                        </a:rPr>
                        <a:t>102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신규회원 - 회원가입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LOG-01-0</a:t>
                      </a:r>
                      <a:r>
                        <a:rPr lang="ko-KR" sz="1200">
                          <a:sym typeface="Malgun Gothic"/>
                        </a:rPr>
                        <a:t>2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로그인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20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SET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SET-01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주문자 정보 변경 및 확인 선택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SET-02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주문자 정보 선택 및 확인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SET-03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주문자 정보 변경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2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PAR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PAR-01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QR코드로 본인 인증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PAR-01-01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택배 수령 시간 선택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PAR-02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택배 종류 및 정보 확인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PAR-02-01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택배 예상 소요시간 확인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20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TRO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TRO-01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고객 불편사항 선택 및 확인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TRO-01-01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고객 불편사항 기재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TRO-02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ym typeface="Malgun Gothic"/>
                        </a:rPr>
                        <a:t>이전 질문답변 확인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4fab3fbb9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9" name="Google Shape;609;ge4fab3fbb9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0" name="Google Shape;610;ge4fab3fbb9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ge4fab3fbb9_0_0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핵심소스코드(1)</a:t>
            </a:r>
            <a:endParaRPr sz="17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Nmea sentence parsing</a:t>
            </a:r>
            <a:endParaRPr sz="17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2" name="Google Shape;612;ge4fab3fbb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e4fab3fbb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e4fab3fbb9_0_0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e4fab3fbb9_0_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16" name="Google Shape;616;ge4fab3fbb9_0_0"/>
          <p:cNvSpPr/>
          <p:nvPr/>
        </p:nvSpPr>
        <p:spPr>
          <a:xfrm>
            <a:off x="222255" y="1473901"/>
            <a:ext cx="8740200" cy="476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7" name="Google Shape;617;ge4fab3fbb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00" y="1614625"/>
            <a:ext cx="3882350" cy="4098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e4fab3fbb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250" y="1614625"/>
            <a:ext cx="3601337" cy="40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e4fab3fbb9_0_0"/>
          <p:cNvSpPr txBox="1"/>
          <p:nvPr/>
        </p:nvSpPr>
        <p:spPr>
          <a:xfrm>
            <a:off x="834850" y="5693425"/>
            <a:ext cx="77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ㅇ GNSS 수신기에서 수신한 nmea sentence에서 원하는 정보만을 Parsing하는 핵심 코드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4fab3fbb9_0_1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6" name="Google Shape;626;ge4fab3fbb9_0_1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7" name="Google Shape;627;ge4fab3fbb9_0_1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ge4fab3fbb9_0_18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핵심소스코드(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7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Waypoint 갱신 및 전달</a:t>
            </a:r>
            <a:endParaRPr sz="17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9" name="Google Shape;629;ge4fab3fbb9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e4fab3fbb9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e4fab3fbb9_0_18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ge4fab3fbb9_0_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33" name="Google Shape;633;ge4fab3fbb9_0_18"/>
          <p:cNvSpPr/>
          <p:nvPr/>
        </p:nvSpPr>
        <p:spPr>
          <a:xfrm>
            <a:off x="222255" y="1473901"/>
            <a:ext cx="8740200" cy="476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ge4fab3fbb9_0_18"/>
          <p:cNvSpPr txBox="1"/>
          <p:nvPr/>
        </p:nvSpPr>
        <p:spPr>
          <a:xfrm>
            <a:off x="834850" y="5693425"/>
            <a:ext cx="75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ㅇ 저장된 경로의 waypoint중에서 현재위치에 따라 새로운 벡터로 갱신해주는 코드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5" name="Google Shape;635;ge4fab3fbb9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50" y="1579675"/>
            <a:ext cx="3381650" cy="406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e4fab3fbb9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3575" y="2493187"/>
            <a:ext cx="4946524" cy="2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4fab3fbb9_0_3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3" name="Google Shape;643;ge4fab3fbb9_0_3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4" name="Google Shape;644;ge4fab3fbb9_0_3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5" name="Google Shape;645;ge4fab3fbb9_0_36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핵심소스코드(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7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A* 알고리즘 경로 계획</a:t>
            </a:r>
            <a:endParaRPr sz="17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6" name="Google Shape;646;ge4fab3fbb9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e4fab3fbb9_0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e4fab3fbb9_0_36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ge4fab3fbb9_0_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50" name="Google Shape;650;ge4fab3fbb9_0_36"/>
          <p:cNvSpPr/>
          <p:nvPr/>
        </p:nvSpPr>
        <p:spPr>
          <a:xfrm>
            <a:off x="222255" y="1473901"/>
            <a:ext cx="8740200" cy="476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ge4fab3fbb9_0_36"/>
          <p:cNvSpPr txBox="1"/>
          <p:nvPr/>
        </p:nvSpPr>
        <p:spPr>
          <a:xfrm>
            <a:off x="1271500" y="5693425"/>
            <a:ext cx="70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ㅇ 전역경로계획 노드에서의 A* 알고리즘으로 목표지점까지의 경로를 탐색하는 코드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2" name="Google Shape;652;ge4fab3fbb9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00" y="1552950"/>
            <a:ext cx="3442449" cy="41404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3" name="Google Shape;653;ge4fab3fbb9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8798" y="2172614"/>
            <a:ext cx="4561100" cy="290113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4fa6e3c4a_0_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0" name="Google Shape;660;ge4fa6e3c4a_0_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ge4fa6e3c4a_0_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2" name="Google Shape;662;ge4fa6e3c4a_0_6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핵심소스코드(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7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장애물 회피</a:t>
            </a:r>
            <a:endParaRPr sz="17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3" name="Google Shape;663;ge4fa6e3c4a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e4fa6e3c4a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e4fa6e3c4a_0_6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ge4fa6e3c4a_0_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67" name="Google Shape;667;ge4fa6e3c4a_0_6"/>
          <p:cNvSpPr/>
          <p:nvPr/>
        </p:nvSpPr>
        <p:spPr>
          <a:xfrm>
            <a:off x="222255" y="1473901"/>
            <a:ext cx="8740200" cy="476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ge4fa6e3c4a_0_6"/>
          <p:cNvSpPr txBox="1"/>
          <p:nvPr/>
        </p:nvSpPr>
        <p:spPr>
          <a:xfrm>
            <a:off x="834850" y="5758375"/>
            <a:ext cx="75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ㅇ 기존 경로 지도에 없는 장애물이 나타날 시 회피주행하는 코드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9" name="Google Shape;669;ge4fa6e3c4a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25" y="1495325"/>
            <a:ext cx="3986476" cy="4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e4fa6e3c4a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8825" y="1495322"/>
            <a:ext cx="3619101" cy="13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e5a1d68432_6_0"/>
          <p:cNvSpPr/>
          <p:nvPr/>
        </p:nvSpPr>
        <p:spPr>
          <a:xfrm>
            <a:off x="222255" y="1473901"/>
            <a:ext cx="8740200" cy="476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ge5a1d68432_6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8" name="Google Shape;678;ge5a1d68432_6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9" name="Google Shape;679;ge5a1d68432_6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ge5a1d68432_6_0"/>
          <p:cNvSpPr txBox="1"/>
          <p:nvPr/>
        </p:nvSpPr>
        <p:spPr>
          <a:xfrm>
            <a:off x="323525" y="616500"/>
            <a:ext cx="3096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핵심소스코드(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7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차선 인식 및 유지 : 전처리 과정</a:t>
            </a:r>
            <a:endParaRPr sz="13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1" name="Google Shape;681;ge5a1d68432_6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e5a1d68432_6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e5a1d68432_6_0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ge5a1d68432_6_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85" name="Google Shape;685;ge5a1d68432_6_0"/>
          <p:cNvSpPr txBox="1"/>
          <p:nvPr/>
        </p:nvSpPr>
        <p:spPr>
          <a:xfrm>
            <a:off x="671500" y="5235900"/>
            <a:ext cx="75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ㅇ HLS색공간으로 변환한 후 임계값 기준으로 이진화 하는 코드이다.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6" name="Google Shape;686;ge5a1d68432_6_0"/>
          <p:cNvPicPr preferRelativeResize="0"/>
          <p:nvPr/>
        </p:nvPicPr>
        <p:blipFill rotWithShape="1">
          <a:blip r:embed="rId5">
            <a:alphaModFix/>
          </a:blip>
          <a:srcRect l="9130" t="17822" r="36748" b="63470"/>
          <a:stretch/>
        </p:blipFill>
        <p:spPr>
          <a:xfrm>
            <a:off x="603400" y="2069593"/>
            <a:ext cx="4948651" cy="962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7" name="Google Shape;687;ge5a1d68432_6_0"/>
          <p:cNvPicPr preferRelativeResize="0"/>
          <p:nvPr/>
        </p:nvPicPr>
        <p:blipFill rotWithShape="1">
          <a:blip r:embed="rId5">
            <a:alphaModFix/>
          </a:blip>
          <a:srcRect l="9130" t="37397" r="36748" b="41847"/>
          <a:stretch/>
        </p:blipFill>
        <p:spPr>
          <a:xfrm>
            <a:off x="671500" y="3916369"/>
            <a:ext cx="4948651" cy="106748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8" name="Google Shape;688;ge5a1d68432_6_0"/>
          <p:cNvSpPr txBox="1"/>
          <p:nvPr/>
        </p:nvSpPr>
        <p:spPr>
          <a:xfrm>
            <a:off x="834850" y="3187588"/>
            <a:ext cx="75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ㅇ 영상을 BEV로 변환하는 코드이다.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124" name="Google Shape;124;p3"/>
          <p:cNvGrpSpPr/>
          <p:nvPr/>
        </p:nvGrpSpPr>
        <p:grpSpPr>
          <a:xfrm>
            <a:off x="-577697" y="-576001"/>
            <a:ext cx="9709113" cy="1700745"/>
            <a:chOff x="-577697" y="-576001"/>
            <a:chExt cx="9709113" cy="1700745"/>
          </a:xfrm>
        </p:grpSpPr>
        <p:sp>
          <p:nvSpPr>
            <p:cNvPr id="125" name="Google Shape;125;p3"/>
            <p:cNvSpPr/>
            <p:nvPr/>
          </p:nvSpPr>
          <p:spPr>
            <a:xfrm>
              <a:off x="107504" y="0"/>
              <a:ext cx="3096344" cy="1124744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6" name="Google Shape;126;p3"/>
            <p:cNvCxnSpPr/>
            <p:nvPr/>
          </p:nvCxnSpPr>
          <p:spPr>
            <a:xfrm>
              <a:off x="424356" y="541195"/>
              <a:ext cx="2591728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3275856" y="548680"/>
              <a:ext cx="5328592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8" name="Google Shape;128;p3"/>
            <p:cNvSpPr txBox="1"/>
            <p:nvPr/>
          </p:nvSpPr>
          <p:spPr>
            <a:xfrm>
              <a:off x="323528" y="616496"/>
              <a:ext cx="28083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</a:t>
              </a:r>
              <a:r>
                <a:rPr lang="ko-KR" sz="17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시장/기술 동향 분석</a:t>
              </a:r>
              <a:endParaRPr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9" name="Google Shape;12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"/>
            <p:cNvSpPr/>
            <p:nvPr/>
          </p:nvSpPr>
          <p:spPr>
            <a:xfrm rot="10800000" flipH="1">
              <a:off x="-577697" y="-576001"/>
              <a:ext cx="1181047" cy="1167213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51920" y="548680"/>
              <a:ext cx="51125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65113" marR="0" lvl="0" indent="-265113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i="1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34" name="Google Shape;134;p3"/>
          <p:cNvGraphicFramePr/>
          <p:nvPr>
            <p:extLst>
              <p:ext uri="{D42A27DB-BD31-4B8C-83A1-F6EECF244321}">
                <p14:modId xmlns:p14="http://schemas.microsoft.com/office/powerpoint/2010/main" val="2186076249"/>
              </p:ext>
            </p:extLst>
          </p:nvPr>
        </p:nvGraphicFramePr>
        <p:xfrm>
          <a:off x="424356" y="1348209"/>
          <a:ext cx="3925225" cy="489329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09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+mn-ea"/>
                          <a:ea typeface="+mn-ea"/>
                        </a:rPr>
                        <a:t>시장 현황</a:t>
                      </a:r>
                      <a:endParaRPr sz="11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코로나바이러스로 인해 </a:t>
                      </a:r>
                      <a:r>
                        <a:rPr lang="ko-KR" sz="110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비대면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서비스에 대한 선호도가 증가하는 추세이다. 이에</a:t>
                      </a:r>
                      <a:r>
                        <a:rPr lang="ko-KR" sz="1100">
                          <a:latin typeface="+mn-ea"/>
                          <a:ea typeface="+mn-ea"/>
                        </a:rPr>
                        <a:t> 전 세계 배달로봇 시장은 2024년 기준 396억 규모로 급성장할 것으로 알려진다.</a:t>
                      </a:r>
                      <a:endParaRPr sz="11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1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+mn-ea"/>
                          <a:ea typeface="+mn-ea"/>
                        </a:rPr>
                        <a:t>개발 </a:t>
                      </a:r>
                      <a:endParaRPr sz="1100"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+mn-ea"/>
                          <a:ea typeface="+mn-ea"/>
                        </a:rPr>
                        <a:t>현황</a:t>
                      </a:r>
                      <a:endParaRPr sz="11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+mn-ea"/>
                          <a:ea typeface="+mn-ea"/>
                        </a:rPr>
                        <a:t>기존 자율주행자동차 기술을 넘어서 </a:t>
                      </a:r>
                      <a:r>
                        <a:rPr lang="ko-KR" sz="1100" err="1">
                          <a:latin typeface="+mn-ea"/>
                          <a:ea typeface="+mn-ea"/>
                        </a:rPr>
                        <a:t>기계들간의</a:t>
                      </a:r>
                      <a:r>
                        <a:rPr lang="ko-KR" sz="1100">
                          <a:latin typeface="+mn-ea"/>
                          <a:ea typeface="+mn-ea"/>
                        </a:rPr>
                        <a:t> 융합을 목표로 한다. 국내 기준 </a:t>
                      </a:r>
                      <a:r>
                        <a:rPr lang="ko-KR" sz="1100" err="1">
                          <a:latin typeface="+mn-ea"/>
                          <a:ea typeface="+mn-ea"/>
                        </a:rPr>
                        <a:t>SK텔레콤과</a:t>
                      </a:r>
                      <a:r>
                        <a:rPr lang="ko-KR" sz="1100">
                          <a:latin typeface="+mn-ea"/>
                          <a:ea typeface="+mn-ea"/>
                        </a:rPr>
                        <a:t> 우아한 형제들과 같이 서비스 통합을 궁극적인 목표로 개발 진행 중에 있다. 또한 대다수의 경우 개발 착수 또는 시험단계에 접어들었다.</a:t>
                      </a:r>
                      <a:endParaRPr sz="11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4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+mn-ea"/>
                          <a:ea typeface="+mn-ea"/>
                        </a:rPr>
                        <a:t>시장 분석</a:t>
                      </a:r>
                      <a:endParaRPr sz="11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+mn-ea"/>
                          <a:ea typeface="+mn-ea"/>
                        </a:rPr>
                        <a:t>초점은 </a:t>
                      </a:r>
                      <a:r>
                        <a:rPr lang="ko-KR" sz="1100" err="1">
                          <a:latin typeface="+mn-ea"/>
                          <a:ea typeface="+mn-ea"/>
                        </a:rPr>
                        <a:t>무인과</a:t>
                      </a:r>
                      <a:r>
                        <a:rPr lang="ko-KR" sz="1100">
                          <a:latin typeface="+mn-ea"/>
                          <a:ea typeface="+mn-ea"/>
                        </a:rPr>
                        <a:t> 배달, 서비스 통합화에 있다. 즉 여러 기술들을 융합한 기술을 선보여야 하기에 각 기업들은 협력과 투자를 꾸준히 늘리고 있다.</a:t>
                      </a:r>
                      <a:endParaRPr sz="11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" name="Google Shape;135;p3"/>
          <p:cNvGraphicFramePr/>
          <p:nvPr>
            <p:extLst>
              <p:ext uri="{D42A27DB-BD31-4B8C-83A1-F6EECF244321}">
                <p14:modId xmlns:p14="http://schemas.microsoft.com/office/powerpoint/2010/main" val="704379565"/>
              </p:ext>
            </p:extLst>
          </p:nvPr>
        </p:nvGraphicFramePr>
        <p:xfrm>
          <a:off x="4430661" y="1351749"/>
          <a:ext cx="4473275" cy="4893295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886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111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/>
                        <a:t>업체</a:t>
                      </a:r>
                      <a:endParaRPr sz="1100" b="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 err="1"/>
                        <a:t>로봇명</a:t>
                      </a:r>
                      <a:endParaRPr sz="1100" b="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/>
                        <a:t>내부 적재 </a:t>
                      </a:r>
                      <a:r>
                        <a:rPr lang="ko-KR" sz="1100" b="0" u="none" strike="noStrike" cap="none" err="1"/>
                        <a:t>가능량</a:t>
                      </a:r>
                      <a:endParaRPr sz="1100" b="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/>
                        <a:t>주행가능거리</a:t>
                      </a:r>
                      <a:endParaRPr sz="1100" b="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/>
                        <a:t>상용화여부</a:t>
                      </a:r>
                      <a:endParaRPr sz="1100" b="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11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배달의민족(</a:t>
                      </a:r>
                      <a:r>
                        <a:rPr lang="ko-KR" sz="1100"/>
                        <a:t>韓</a:t>
                      </a:r>
                      <a:r>
                        <a:rPr lang="ko-KR" sz="1100" u="none" strike="noStrike" cap="none"/>
                        <a:t>)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딜리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20kg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25일 기준 1250km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부분상용화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1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포스트메이츠(</a:t>
                      </a:r>
                      <a:r>
                        <a:rPr lang="ko-KR" sz="1100"/>
                        <a:t>美</a:t>
                      </a:r>
                      <a:r>
                        <a:rPr lang="ko-KR" sz="1100" u="none" strike="noStrike" cap="none"/>
                        <a:t>)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서브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22.6kg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48km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발표 및 재기획 단계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56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FedEx</a:t>
                      </a:r>
                      <a:r>
                        <a:rPr lang="ko-KR" sz="1100"/>
                        <a:t>(美)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세임데이봇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45kg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/>
                        <a:t>구체적 스펙 X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부분상용화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67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아마존</a:t>
                      </a:r>
                      <a:r>
                        <a:rPr lang="ko-KR" sz="1100"/>
                        <a:t>(美)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스콧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구체적 스펙 X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구체적 스펙 X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err="1"/>
                        <a:t>X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67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뉴로(美)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피도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/>
                        <a:t>구체적 스펙 </a:t>
                      </a:r>
                      <a:r>
                        <a:rPr lang="ko-KR" sz="1100" err="1"/>
                        <a:t>X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/>
                        <a:t>구체적 스펙 X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err="1"/>
                        <a:t>X</a:t>
                      </a:r>
                      <a:endParaRPr sz="11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ge5a1d68432_6_28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695" name="Google Shape;695;ge5a1d68432_6_28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6" name="Google Shape;696;ge5a1d68432_6_28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7" name="Google Shape;697;ge5a1d68432_6_28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8" name="Google Shape;698;ge5a1d68432_6_28"/>
            <p:cNvSpPr txBox="1"/>
            <p:nvPr/>
          </p:nvSpPr>
          <p:spPr>
            <a:xfrm>
              <a:off x="247325" y="616500"/>
              <a:ext cx="30963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r>
                <a:rPr lang="ko-KR" sz="17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핵심소스코드(6)</a:t>
              </a:r>
              <a:endParaRPr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3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차선 인식 및 유지 : sliding window</a:t>
              </a:r>
              <a:endParaRPr sz="1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algun Gothic"/>
                <a:buNone/>
              </a:pPr>
              <a:endParaRPr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99" name="Google Shape;699;ge5a1d68432_6_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ge5a1d68432_6_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ge5a1d68432_6_28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02" name="Google Shape;702;ge5a1d68432_6_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703" name="Google Shape;703;ge5a1d68432_6_28"/>
          <p:cNvSpPr/>
          <p:nvPr/>
        </p:nvSpPr>
        <p:spPr>
          <a:xfrm>
            <a:off x="222255" y="1473901"/>
            <a:ext cx="8740200" cy="476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ge5a1d68432_6_28"/>
          <p:cNvSpPr txBox="1"/>
          <p:nvPr/>
        </p:nvSpPr>
        <p:spPr>
          <a:xfrm>
            <a:off x="834850" y="5693425"/>
            <a:ext cx="75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ㅇ Sliding window 기법으로 차선을 검출하는 코드(1)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5" name="Google Shape;705;ge5a1d68432_6_28"/>
          <p:cNvPicPr preferRelativeResize="0"/>
          <p:nvPr/>
        </p:nvPicPr>
        <p:blipFill rotWithShape="1">
          <a:blip r:embed="rId5">
            <a:alphaModFix/>
          </a:blip>
          <a:srcRect l="9128" t="12875" r="37521" b="8570"/>
          <a:stretch/>
        </p:blipFill>
        <p:spPr>
          <a:xfrm>
            <a:off x="410425" y="2132152"/>
            <a:ext cx="4161581" cy="344690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6" name="Google Shape;706;ge5a1d68432_6_28"/>
          <p:cNvPicPr preferRelativeResize="0"/>
          <p:nvPr/>
        </p:nvPicPr>
        <p:blipFill rotWithShape="1">
          <a:blip r:embed="rId6">
            <a:alphaModFix/>
          </a:blip>
          <a:srcRect l="9043" t="13051" r="45444" b="12836"/>
          <a:stretch/>
        </p:blipFill>
        <p:spPr>
          <a:xfrm>
            <a:off x="4800875" y="1949548"/>
            <a:ext cx="4161576" cy="38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e5a1d68432_6_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713" name="Google Shape;713;ge5a1d68432_6_49"/>
          <p:cNvSpPr/>
          <p:nvPr/>
        </p:nvSpPr>
        <p:spPr>
          <a:xfrm>
            <a:off x="222255" y="1473901"/>
            <a:ext cx="8740200" cy="476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ge5a1d68432_6_49"/>
          <p:cNvSpPr txBox="1"/>
          <p:nvPr/>
        </p:nvSpPr>
        <p:spPr>
          <a:xfrm>
            <a:off x="834850" y="5693425"/>
            <a:ext cx="75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ㅇ Sliding window 기법으로 차선을 검출하는 코드(2)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5" name="Google Shape;715;ge5a1d68432_6_49"/>
          <p:cNvPicPr preferRelativeResize="0"/>
          <p:nvPr/>
        </p:nvPicPr>
        <p:blipFill rotWithShape="1">
          <a:blip r:embed="rId3">
            <a:alphaModFix/>
          </a:blip>
          <a:srcRect l="9606" t="13544" r="22839" b="3865"/>
          <a:stretch/>
        </p:blipFill>
        <p:spPr>
          <a:xfrm>
            <a:off x="222250" y="2359525"/>
            <a:ext cx="4350802" cy="299215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6" name="Google Shape;716;ge5a1d68432_6_49"/>
          <p:cNvPicPr preferRelativeResize="0"/>
          <p:nvPr/>
        </p:nvPicPr>
        <p:blipFill rotWithShape="1">
          <a:blip r:embed="rId4">
            <a:alphaModFix/>
          </a:blip>
          <a:srcRect l="9234" t="16055" r="22561" b="7380"/>
          <a:stretch/>
        </p:blipFill>
        <p:spPr>
          <a:xfrm>
            <a:off x="4611650" y="2482038"/>
            <a:ext cx="4350802" cy="2747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ge5a1d68432_6_49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718" name="Google Shape;718;ge5a1d68432_6_49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19" name="Google Shape;719;ge5a1d68432_6_49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0" name="Google Shape;720;ge5a1d68432_6_49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21" name="Google Shape;721;ge5a1d68432_6_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ge5a1d68432_6_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Google Shape;723;ge5a1d68432_6_49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4" name="Google Shape;724;ge5a1d68432_6_49"/>
          <p:cNvSpPr txBox="1"/>
          <p:nvPr/>
        </p:nvSpPr>
        <p:spPr>
          <a:xfrm>
            <a:off x="247325" y="616500"/>
            <a:ext cx="3096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핵심소스코드(7)</a:t>
            </a:r>
            <a:endParaRPr sz="17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차선 인식 및 유지 : sliding window</a:t>
            </a:r>
            <a:endParaRPr sz="13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endParaRPr sz="17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731" name="Google Shape;731;p19"/>
          <p:cNvGraphicFramePr/>
          <p:nvPr>
            <p:extLst>
              <p:ext uri="{D42A27DB-BD31-4B8C-83A1-F6EECF244321}">
                <p14:modId xmlns:p14="http://schemas.microsoft.com/office/powerpoint/2010/main" val="450206791"/>
              </p:ext>
            </p:extLst>
          </p:nvPr>
        </p:nvGraphicFramePr>
        <p:xfrm>
          <a:off x="450894" y="1496759"/>
          <a:ext cx="8242225" cy="467195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2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9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구분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항목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적용내역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2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APP</a:t>
                      </a:r>
                      <a:endParaRPr sz="1000" b="0">
                        <a:latin typeface="+mn-ea"/>
                        <a:ea typeface="+mn-ea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S/W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개발환경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스마트폰 App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개발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React Native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Android</a:t>
                      </a: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와 IOS 둘 다 사용가능한 앱 개발환경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Beacon SDK</a:t>
                      </a:r>
                      <a:b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</a:b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(RECO/Estimote SDK)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비콘 신호를 탐지하고 처리하기 위해 사용 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안드로이드 OS(</a:t>
                      </a: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11 Version), IOS(14.6)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스마트폰 운영체제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서버 애플리케이션 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개발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PHP(5.3.3)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서버 관리자 웹 페이지 처리 모듈 작성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MySQL(5.1.73)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비콘 위치 정보를 포함하는 스마트 도서관 데이터를 저장, 관리하는 데이터베이스 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97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ATEx</a:t>
                      </a:r>
                      <a:endParaRPr sz="1000" b="0">
                        <a:latin typeface="+mn-ea"/>
                        <a:ea typeface="+mn-ea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S</a:t>
                      </a: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sym typeface="Malgun Gothic"/>
                        </a:rPr>
                        <a:t>/W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개발환경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로봇 구동 시스템 개발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Linux Ubuntu 18.04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ATEx의 기본 운영체제. 응용프로그램 ROS 등을 실행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ROS1 Melodic 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모터 구동 및 로봇의 움직임을 제어하기 위해 사용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객체 인식 시스템 개발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OpenCV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객체 인식을 위해 사용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YOLO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특정 객체를 분류 후 개별 인식하기 위해 사용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3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SLAM 기반 자율주행 개발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Navigation stack</a:t>
                      </a:r>
                      <a:endParaRPr sz="1000" b="0">
                        <a:latin typeface="+mn-ea"/>
                        <a:ea typeface="+mn-ea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(Open Source)</a:t>
                      </a:r>
                      <a:endParaRPr sz="1000" b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  <a:sym typeface="Malgun Gothic"/>
                        </a:rPr>
                        <a:t>SLAM을 통해 지도를 생성하고, 생성된 지도에서 목적지를 찾아 주행하기 위해 사용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732" name="Google Shape;732;p19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733" name="Google Shape;733;p19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34" name="Google Shape;734;p19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5" name="Google Shape;735;p19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6" name="Google Shape;736;p19"/>
            <p:cNvSpPr txBox="1"/>
            <p:nvPr/>
          </p:nvSpPr>
          <p:spPr>
            <a:xfrm>
              <a:off x="309475" y="617400"/>
              <a:ext cx="30963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참조 - 개발 환경 및 설명 </a:t>
              </a:r>
              <a:r>
                <a:rPr lang="ko-KR" sz="1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S/W 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37" name="Google Shape;73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9" name="Google Shape;739;p19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ge50f9bcd80_0_117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746" name="Google Shape;746;ge50f9bcd80_0_117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7" name="Google Shape;747;ge50f9bcd80_0_117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8" name="Google Shape;748;ge50f9bcd80_0_117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9" name="Google Shape;749;ge50f9bcd80_0_117"/>
            <p:cNvSpPr txBox="1"/>
            <p:nvPr/>
          </p:nvSpPr>
          <p:spPr>
            <a:xfrm>
              <a:off x="309475" y="617400"/>
              <a:ext cx="30963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참조 - 개발 환경 및 설명 </a:t>
              </a:r>
              <a:r>
                <a:rPr lang="ko-KR" sz="1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H/W 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0" name="Google Shape;750;ge50f9bcd80_0_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ge50f9bcd80_0_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752;ge50f9bcd80_0_117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753" name="Google Shape;753;ge50f9bcd80_0_117"/>
          <p:cNvGraphicFramePr/>
          <p:nvPr>
            <p:extLst>
              <p:ext uri="{D42A27DB-BD31-4B8C-83A1-F6EECF244321}">
                <p14:modId xmlns:p14="http://schemas.microsoft.com/office/powerpoint/2010/main" val="3249182125"/>
              </p:ext>
            </p:extLst>
          </p:nvPr>
        </p:nvGraphicFramePr>
        <p:xfrm>
          <a:off x="434231" y="1301014"/>
          <a:ext cx="8242225" cy="466412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2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05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구분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항목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적용내역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51"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ATEx</a:t>
                      </a:r>
                      <a:endParaRPr sz="1000" b="0"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구성 장비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ATEx</a:t>
                      </a:r>
                      <a:endParaRPr sz="1000" b="0"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(ROBOT)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Jetson TX2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로봇 운영체제를 작동시키고, 프로그램을 작동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모니터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택배 정보와 주문자에게 정보를 보여주는 용도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MDBOT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ATEx 배달 경비 로봇으로 택배를 운송하는 로봇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센서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0">
                          <a:solidFill>
                            <a:schemeClr val="dk1"/>
                          </a:solidFill>
                          <a:sym typeface="Malgun Gothic"/>
                        </a:rPr>
                        <a:t>LiDAR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SLAM을 하는데 이용되며, 장애물을 인식하기 위한 센서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dk1"/>
                          </a:solidFill>
                          <a:sym typeface="Malgun Gothic"/>
                        </a:rPr>
                        <a:t>WebCam</a:t>
                      </a:r>
                      <a:endParaRPr sz="10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사람 및 객체를 인식하는데 사용하는 센서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0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dk1"/>
                          </a:solidFill>
                          <a:sym typeface="Malgun Gothic"/>
                        </a:rPr>
                        <a:t>GPS</a:t>
                      </a:r>
                      <a:endParaRPr sz="10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지도를 만드는데 사용하는 용도로 사용하는 센서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0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dk1"/>
                          </a:solidFill>
                          <a:sym typeface="Malgun Gothic"/>
                        </a:rPr>
                        <a:t>IMU</a:t>
                      </a:r>
                      <a:endParaRPr sz="10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SLAM을 할 때, LiDAR와 함께 쓰이며 오차를 줄이는데 사용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0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dk1"/>
                          </a:solidFill>
                          <a:sym typeface="Malgun Gothic"/>
                        </a:rPr>
                        <a:t>QR Scanner</a:t>
                      </a:r>
                      <a:endParaRPr sz="10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ym typeface="Malgun Gothic"/>
                        </a:rPr>
                        <a:t>QR코드로 택배 수령인의 신원을 확인하는 용도로 사용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77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H/W</a:t>
                      </a:r>
                      <a:r>
                        <a:rPr lang="ko-KR" sz="1000" b="0">
                          <a:sym typeface="Malgun Gothic"/>
                        </a:rPr>
                        <a:t> </a:t>
                      </a: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구성장비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디바이스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스마트폰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사용자에게 서비스를 직접적으로 제공하는 End Device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26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비콘 (Estimote iBeacon, Reco Beacon)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Region정보, Mac주소 등의 정보를 블루투스 신호를 이용해서 지속적으로 신호를 보내는 신호 발생기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7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통신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블루투스 통신 어댑터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비콘과 스마트폰이 블루투스 통신하기 위한 하드웨어 모듈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0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무선 랜 어댑터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스마트폰과 웹서버 통신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575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서버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클라우드 서버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SW 개발 및 테스트를 위한 클라우드 서버</a:t>
                      </a:r>
                      <a:b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</a:br>
                      <a:r>
                        <a:rPr lang="ko-KR" sz="1000" b="0" u="none" strike="noStrike" cap="none">
                          <a:solidFill>
                            <a:srgbClr val="000000"/>
                          </a:solidFill>
                          <a:sym typeface="Malgun Gothic"/>
                        </a:rPr>
                        <a:t>(Server, 리눅스OS, 유선 NW 등)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54" name="Google Shape;754;ge50f9bcd80_0_117"/>
          <p:cNvSpPr txBox="1">
            <a:spLocks noGrp="1"/>
          </p:cNvSpPr>
          <p:nvPr>
            <p:ph type="ftr" idx="11"/>
          </p:nvPr>
        </p:nvSpPr>
        <p:spPr>
          <a:xfrm>
            <a:off x="3107543" y="624912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ge50948d3d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23" y="1265505"/>
            <a:ext cx="8192100" cy="4713517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e50948d3d3_0_6"/>
          <p:cNvSpPr/>
          <p:nvPr/>
        </p:nvSpPr>
        <p:spPr>
          <a:xfrm>
            <a:off x="475923" y="1265505"/>
            <a:ext cx="8192164" cy="471351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3" name="Google Shape;763;ge50948d3d3_0_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64" name="Google Shape;764;ge50948d3d3_0_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ge50948d3d3_0_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6" name="Google Shape;766;ge50948d3d3_0_6"/>
          <p:cNvSpPr txBox="1"/>
          <p:nvPr/>
        </p:nvSpPr>
        <p:spPr>
          <a:xfrm>
            <a:off x="323528" y="616496"/>
            <a:ext cx="2880276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</a:t>
            </a:r>
            <a:r>
              <a:rPr lang="en-US" alt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atcher 사진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7" name="Google Shape;767;ge50948d3d3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e50948d3d3_0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e50948d3d3_0_6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ge50948d3d3_0_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771" name="Google Shape;771;ge50948d3d3_0_6"/>
          <p:cNvSpPr/>
          <p:nvPr/>
        </p:nvSpPr>
        <p:spPr>
          <a:xfrm>
            <a:off x="5632956" y="4385100"/>
            <a:ext cx="2971500" cy="69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Char char="•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빨간 부분이 </a:t>
            </a:r>
            <a:r>
              <a:rPr lang="en-US" alt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 </a:t>
            </a:r>
            <a:r>
              <a:rPr lang="en-US" alt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atching 된 부분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Char char="•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맨 뒤의 흐린 </a:t>
            </a:r>
            <a:r>
              <a:rPr lang="en-US" alt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ap이 기존의 맵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Char char="•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흰색 </a:t>
            </a:r>
            <a:r>
              <a:rPr lang="en-US" alt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ap이 현재 라이다로 얻은 </a:t>
            </a:r>
            <a:r>
              <a:rPr lang="en-US" alt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e50f9bcd80_0_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8" name="Google Shape;778;ge50f9bcd80_0_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9" name="Google Shape;779;ge50f9bcd80_0_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0" name="Google Shape;780;ge50f9bcd80_0_6"/>
          <p:cNvSpPr txBox="1"/>
          <p:nvPr/>
        </p:nvSpPr>
        <p:spPr>
          <a:xfrm>
            <a:off x="323528" y="616496"/>
            <a:ext cx="30963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/W 기능 실사사진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1" name="Google Shape;781;ge50f9bcd80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e50f9bcd80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e50f9bcd80_0_6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ge50f9bcd80_0_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055EA9-787D-4EF3-8D66-EFEE9CEAD282}"/>
              </a:ext>
            </a:extLst>
          </p:cNvPr>
          <p:cNvGrpSpPr/>
          <p:nvPr/>
        </p:nvGrpSpPr>
        <p:grpSpPr>
          <a:xfrm>
            <a:off x="358200" y="1436075"/>
            <a:ext cx="8427600" cy="4608900"/>
            <a:chOff x="107504" y="1483910"/>
            <a:chExt cx="8427600" cy="4608900"/>
          </a:xfrm>
        </p:grpSpPr>
        <p:grpSp>
          <p:nvGrpSpPr>
            <p:cNvPr id="785" name="Google Shape;785;ge50f9bcd80_0_6"/>
            <p:cNvGrpSpPr/>
            <p:nvPr/>
          </p:nvGrpSpPr>
          <p:grpSpPr>
            <a:xfrm>
              <a:off x="107504" y="1483910"/>
              <a:ext cx="8427600" cy="4608900"/>
              <a:chOff x="-156650" y="1454500"/>
              <a:chExt cx="8427600" cy="4608900"/>
            </a:xfrm>
          </p:grpSpPr>
          <p:sp>
            <p:nvSpPr>
              <p:cNvPr id="786" name="Google Shape;786;ge50f9bcd80_0_6"/>
              <p:cNvSpPr/>
              <p:nvPr/>
            </p:nvSpPr>
            <p:spPr>
              <a:xfrm>
                <a:off x="-156650" y="1454500"/>
                <a:ext cx="8427600" cy="4608900"/>
              </a:xfrm>
              <a:prstGeom prst="rect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787" name="Google Shape;787;ge50f9bcd80_0_6"/>
              <p:cNvGrpSpPr/>
              <p:nvPr/>
            </p:nvGrpSpPr>
            <p:grpSpPr>
              <a:xfrm>
                <a:off x="3296947" y="2699838"/>
                <a:ext cx="4856053" cy="2208752"/>
                <a:chOff x="3296897" y="2100425"/>
                <a:chExt cx="4856053" cy="2208752"/>
              </a:xfrm>
            </p:grpSpPr>
            <p:sp>
              <p:nvSpPr>
                <p:cNvPr id="791" name="Google Shape;791;ge50f9bcd80_0_6"/>
                <p:cNvSpPr/>
                <p:nvPr/>
              </p:nvSpPr>
              <p:spPr>
                <a:xfrm rot="-1793967">
                  <a:off x="4170478" y="2149546"/>
                  <a:ext cx="675855" cy="570104"/>
                </a:xfrm>
                <a:prstGeom prst="rightArrow">
                  <a:avLst>
                    <a:gd name="adj1" fmla="val 50000"/>
                    <a:gd name="adj2" fmla="val 55731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ge50f9bcd80_0_6"/>
                <p:cNvSpPr/>
                <p:nvPr/>
              </p:nvSpPr>
              <p:spPr>
                <a:xfrm>
                  <a:off x="4278450" y="2912113"/>
                  <a:ext cx="612300" cy="534300"/>
                </a:xfrm>
                <a:prstGeom prst="rightArrow">
                  <a:avLst>
                    <a:gd name="adj1" fmla="val 50000"/>
                    <a:gd name="adj2" fmla="val 57046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ge50f9bcd80_0_6"/>
                <p:cNvSpPr/>
                <p:nvPr/>
              </p:nvSpPr>
              <p:spPr>
                <a:xfrm rot="1798671">
                  <a:off x="4206386" y="3618746"/>
                  <a:ext cx="604005" cy="607093"/>
                </a:xfrm>
                <a:prstGeom prst="rightArrow">
                  <a:avLst>
                    <a:gd name="adj1" fmla="val 50000"/>
                    <a:gd name="adj2" fmla="val 55731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ge50f9bcd80_0_6"/>
                <p:cNvSpPr txBox="1"/>
                <p:nvPr/>
              </p:nvSpPr>
              <p:spPr>
                <a:xfrm>
                  <a:off x="4948950" y="2100425"/>
                  <a:ext cx="3204000" cy="3849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3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수령확인 및 실시간 택배 위치시간 확인</a:t>
                  </a:r>
                  <a:endParaRPr sz="1300"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95" name="Google Shape;795;ge50f9bcd80_0_6"/>
                <p:cNvSpPr txBox="1"/>
                <p:nvPr/>
              </p:nvSpPr>
              <p:spPr>
                <a:xfrm>
                  <a:off x="4948950" y="2912113"/>
                  <a:ext cx="3204000" cy="3849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3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수령시간 및 장소 예약(서비스 예약)</a:t>
                  </a:r>
                  <a:endParaRPr sz="1300"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96" name="Google Shape;796;ge50f9bcd80_0_6"/>
                <p:cNvSpPr txBox="1"/>
                <p:nvPr/>
              </p:nvSpPr>
              <p:spPr>
                <a:xfrm>
                  <a:off x="4943448" y="3924277"/>
                  <a:ext cx="3204000" cy="3849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3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미수령 신고</a:t>
                  </a:r>
                  <a:endParaRPr sz="1300"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97" name="Google Shape;797;ge50f9bcd80_0_6"/>
                <p:cNvSpPr txBox="1"/>
                <p:nvPr/>
              </p:nvSpPr>
              <p:spPr>
                <a:xfrm>
                  <a:off x="3296897" y="2923484"/>
                  <a:ext cx="870300" cy="3693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시작화면</a:t>
                  </a:r>
                  <a:endParaRPr sz="1200"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799" name="Google Shape;799;ge50f9bcd80_0_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088" y="2131938"/>
              <a:ext cx="3217174" cy="3217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549" y="116632"/>
            <a:ext cx="936104" cy="48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1"/>
          <p:cNvPicPr preferRelativeResize="0"/>
          <p:nvPr/>
        </p:nvPicPr>
        <p:blipFill rotWithShape="1">
          <a:blip r:embed="rId4">
            <a:alphaModFix/>
          </a:blip>
          <a:srcRect l="1036"/>
          <a:stretch/>
        </p:blipFill>
        <p:spPr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21"/>
          <p:cNvSpPr txBox="1"/>
          <p:nvPr/>
        </p:nvSpPr>
        <p:spPr>
          <a:xfrm>
            <a:off x="2963451" y="2998113"/>
            <a:ext cx="378138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i="0" u="none" strike="noStrike" cap="none">
                <a:solidFill>
                  <a:srgbClr val="3B5AA8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5000" b="1">
              <a:solidFill>
                <a:srgbClr val="3B5AA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810" name="Google Shape;810;p21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811" name="Google Shape;811;p21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3B5AA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12" name="Google Shape;812;p21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813" name="Google Shape;813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4" name="Google Shape;814;p21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" name="Google Shape;141;ge2e0ad6148_0_8"/>
          <p:cNvGraphicFramePr/>
          <p:nvPr>
            <p:extLst>
              <p:ext uri="{D42A27DB-BD31-4B8C-83A1-F6EECF244321}">
                <p14:modId xmlns:p14="http://schemas.microsoft.com/office/powerpoint/2010/main" val="3080031451"/>
              </p:ext>
            </p:extLst>
          </p:nvPr>
        </p:nvGraphicFramePr>
        <p:xfrm>
          <a:off x="627450" y="1232947"/>
          <a:ext cx="7889100" cy="520003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7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구분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기능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설명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로봇 위치 추정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-GNSS 수신기를 통해 실시간으로 NMEA Sentence를 받아오고 이를 Parsing 하여 로봇의 위치 추정 또한 Map에 매칭되어 실시간적으로 위치를 확인 가능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배송시간의 최소화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-Path Planning 알고리즘과 Pure Pursuit 알고리즘을 통한 최단시간의 배달 경로를 확보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교통 혼잡 최소화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-Lidar를 통한 객체와 로봇과의 물리적인 정보를 받아 회피가 가능</a:t>
                      </a: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-카메라를 통한 차선 인식 기능을 통해 주민에게 위협을 가할 수 있는 주행을 최소화 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자율주행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-지상의 경우 주어진 아파트 단지 정보와 GNSS정보를 통해 제한적인 자율주행이 가능</a:t>
                      </a: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-통신이 불가능한 지하의 경우 Lidar 기반 실시간 SLAM으로 추가적인 자율주행이 가능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자율방범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-고정된 CCTV와 로봇의 이동을 통한 실시간 영상으로 방범 기능강화가 가능</a:t>
                      </a: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-실시간 객체 탐지 딥러닝 모델 YOLO를 통한 마스크 미착용자에 대한 제재가 가능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H/W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신원조회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-통합 환경 애플리케이션의 예약 현황을 통한 배달 착오의 문제 해결이 가능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2" name="Google Shape;142;ge2e0ad6148_0_8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143" name="Google Shape;143;ge2e0ad6148_0_8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4" name="Google Shape;144;ge2e0ad6148_0_8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ge2e0ad6148_0_8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" name="Google Shape;146;ge2e0ad6148_0_8"/>
            <p:cNvSpPr txBox="1"/>
            <p:nvPr/>
          </p:nvSpPr>
          <p:spPr>
            <a:xfrm>
              <a:off x="323528" y="616496"/>
              <a:ext cx="28083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요구사항 정의서</a:t>
              </a:r>
              <a:endParaRPr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47" name="Google Shape;147;ge2e0ad6148_0_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ge2e0ad6148_0_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ge2e0ad6148_0_8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ge2e0ad6148_0_8"/>
            <p:cNvSpPr/>
            <p:nvPr/>
          </p:nvSpPr>
          <p:spPr>
            <a:xfrm>
              <a:off x="3851920" y="548680"/>
              <a:ext cx="511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5112" marR="0" lvl="0" indent="-265112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i="1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ge2e0ad6148_0_8"/>
          <p:cNvSpPr txBox="1">
            <a:spLocks noGrp="1"/>
          </p:cNvSpPr>
          <p:nvPr>
            <p:ph type="ftr" idx="11"/>
          </p:nvPr>
        </p:nvSpPr>
        <p:spPr>
          <a:xfrm>
            <a:off x="3124200" y="64325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1761753015"/>
              </p:ext>
            </p:extLst>
          </p:nvPr>
        </p:nvGraphicFramePr>
        <p:xfrm>
          <a:off x="627450" y="1290697"/>
          <a:ext cx="7889100" cy="497572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7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구분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기능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설명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Object Detection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단지 내 차량 또는 마스크 미착용자를 탐지하기 위한 실시간 객체 탐지 딥러닝 모델인 YOLO 사용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Localization(지상)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GNSS로부터 데이터를 받아 로봇의 현재위치를 추정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Localization(지하)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LiDAR</a:t>
                      </a:r>
                      <a:r>
                        <a:rPr lang="ko-KR" sz="1300">
                          <a:latin typeface="+mn-ea"/>
                          <a:ea typeface="+mn-ea"/>
                        </a:rPr>
                        <a:t>를 기반으로 위치추정 및 맵핑으로 공간적 제한 해결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Path Planning(지상)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실시간 NMEA sentence를 통한 배송지까지의 경로계획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Path Planning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실시간 SLAM을 기반으로한 최적의 경로계획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Path Tracking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계획한 경로를 Pure Pursuit 알고리즘을 통해 빠른 경로 추종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장애물 회피 알고리즘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LiDAR 기반 실시간 Data를 받아 구조물 회피, 긴급정지 시행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Lane Detection &amp; Lane Keeping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카메라를 통한 색상 정보 기반 차선 검출 및 차선 중심점 이용 차선 유지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S/W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Application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택배 예약, 수령 등을 위한 통합 개발 환경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H/W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적재함 및 QR코드 인식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err="1">
                          <a:latin typeface="+mn-ea"/>
                          <a:ea typeface="+mn-ea"/>
                        </a:rPr>
                        <a:t>QR코드</a:t>
                      </a:r>
                      <a:r>
                        <a:rPr lang="ko-KR" sz="1300">
                          <a:latin typeface="+mn-ea"/>
                          <a:ea typeface="+mn-ea"/>
                        </a:rPr>
                        <a:t> 인식기와 해당 정보에 따른 물품을 보관 가능한 전자식 적재함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58" name="Google Shape;158;p5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159" name="Google Shape;159;p5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0" name="Google Shape;160;p5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5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2" name="Google Shape;162;p5"/>
            <p:cNvSpPr txBox="1"/>
            <p:nvPr/>
          </p:nvSpPr>
          <p:spPr>
            <a:xfrm>
              <a:off x="323528" y="616496"/>
              <a:ext cx="28083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요구사항 처리 계획서</a:t>
              </a:r>
              <a:endParaRPr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5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851920" y="548680"/>
              <a:ext cx="511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5112" marR="0" lvl="0" indent="-265112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i="1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7" name="Google Shape;167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74" name="Google Shape;17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938" y="1277144"/>
            <a:ext cx="6802118" cy="49268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6"/>
          <p:cNvGrpSpPr/>
          <p:nvPr/>
        </p:nvGrpSpPr>
        <p:grpSpPr>
          <a:xfrm>
            <a:off x="-577697" y="-576088"/>
            <a:ext cx="9709113" cy="1700788"/>
            <a:chOff x="-577697" y="-576088"/>
            <a:chExt cx="9709113" cy="1700788"/>
          </a:xfrm>
        </p:grpSpPr>
        <p:sp>
          <p:nvSpPr>
            <p:cNvPr id="176" name="Google Shape;176;p6"/>
            <p:cNvSpPr/>
            <p:nvPr/>
          </p:nvSpPr>
          <p:spPr>
            <a:xfrm>
              <a:off x="107504" y="0"/>
              <a:ext cx="3096300" cy="1124700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7" name="Google Shape;177;p6"/>
            <p:cNvCxnSpPr/>
            <p:nvPr/>
          </p:nvCxnSpPr>
          <p:spPr>
            <a:xfrm>
              <a:off x="424356" y="541195"/>
              <a:ext cx="2591700" cy="0"/>
            </a:xfrm>
            <a:prstGeom prst="straightConnector1">
              <a:avLst/>
            </a:prstGeom>
            <a:noFill/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6"/>
            <p:cNvCxnSpPr/>
            <p:nvPr/>
          </p:nvCxnSpPr>
          <p:spPr>
            <a:xfrm>
              <a:off x="3275856" y="548680"/>
              <a:ext cx="5328600" cy="0"/>
            </a:xfrm>
            <a:prstGeom prst="straightConnector1">
              <a:avLst/>
            </a:prstGeom>
            <a:noFill/>
            <a:ln w="28575" cap="flat" cmpd="sng">
              <a:solidFill>
                <a:srgbClr val="3B5AA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9" name="Google Shape;179;p6"/>
            <p:cNvSpPr txBox="1"/>
            <p:nvPr/>
          </p:nvSpPr>
          <p:spPr>
            <a:xfrm>
              <a:off x="323528" y="616496"/>
              <a:ext cx="28083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| 유즈케이스</a:t>
              </a:r>
              <a:endParaRPr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80" name="Google Shape;180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8424" y="78041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76456" y="476671"/>
              <a:ext cx="454960" cy="158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6"/>
            <p:cNvSpPr/>
            <p:nvPr/>
          </p:nvSpPr>
          <p:spPr>
            <a:xfrm rot="10800000" flipH="1">
              <a:off x="-577697" y="-576088"/>
              <a:ext cx="1181100" cy="1167300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3851920" y="548680"/>
              <a:ext cx="511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5112" marR="0" lvl="0" indent="-265112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i="1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2efabb341_0_2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0" name="Google Shape;190;ge2efabb341_0_2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ge2efabb341_0_2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ge2efabb341_0_22"/>
          <p:cNvSpPr txBox="1"/>
          <p:nvPr/>
        </p:nvSpPr>
        <p:spPr>
          <a:xfrm>
            <a:off x="323528" y="6164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유즈케이스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ge2efabb341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e2efabb341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e2efabb341_0_22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6" name="Google Shape;196;ge2efabb341_0_22"/>
          <p:cNvGraphicFramePr/>
          <p:nvPr>
            <p:extLst>
              <p:ext uri="{D42A27DB-BD31-4B8C-83A1-F6EECF244321}">
                <p14:modId xmlns:p14="http://schemas.microsoft.com/office/powerpoint/2010/main" val="3833665507"/>
              </p:ext>
            </p:extLst>
          </p:nvPr>
        </p:nvGraphicFramePr>
        <p:xfrm>
          <a:off x="4163392" y="1542568"/>
          <a:ext cx="4613350" cy="507238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5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71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항목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설명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8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개요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수령인이 </a:t>
                      </a:r>
                      <a:r>
                        <a:rPr lang="ko-KR" sz="1050" b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ATEx</a:t>
                      </a:r>
                      <a:r>
                        <a:rPr lang="ko-KR" sz="1050" b="0">
                          <a:latin typeface="+mn-ea"/>
                          <a:ea typeface="+mn-ea"/>
                        </a:rPr>
                        <a:t>의 도착 여부와 배송 시간을 수신할 수 있고, </a:t>
                      </a:r>
                      <a:endParaRPr sz="1050" b="0"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택배업체는 배송완료 여부를 확인할 수 있다. 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12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관련 액터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 주 액터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사용자(아파트 주민)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89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보조 액터 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택배업체, 상차 담당자, 웹서버, 데이터 베이스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12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우선 순위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상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 중요도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</a:rPr>
                        <a:t>3</a:t>
                      </a:r>
                      <a:endParaRPr sz="100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01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 난이도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00" b="0">
                          <a:latin typeface="+mn-ea"/>
                          <a:ea typeface="+mn-ea"/>
                        </a:rPr>
                        <a:t> 수령인이 배송정보를 실시간으로 제공받고, </a:t>
                      </a:r>
                      <a:r>
                        <a:rPr lang="ko-KR" sz="1050" b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ATEx</a:t>
                      </a:r>
                      <a:r>
                        <a:rPr lang="ko-KR" sz="1000" b="0">
                          <a:latin typeface="+mn-ea"/>
                          <a:ea typeface="+mn-ea"/>
                        </a:rPr>
                        <a:t>의 배달 정보를 신속히 업데이트할 수 있도록 개발하는 능력</a:t>
                      </a:r>
                      <a:endParaRPr sz="100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36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선행 조건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수령인이 본인 인증을 할 수 있도록</a:t>
                      </a:r>
                      <a:endParaRPr sz="1050" b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배송 전에 미리 회원 가입을 완료해야 한다.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68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후행 조건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ATEx가 배송 현황을 실시간으로</a:t>
                      </a:r>
                      <a:endParaRPr sz="1050" b="0"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송신 및 수신할 수 있어야 한다.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3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비기능적 요구사항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단지 내에서 정보를 송신 및 수신할 수 있도록</a:t>
                      </a:r>
                      <a:endParaRPr sz="1050" b="0"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050" b="0">
                          <a:latin typeface="+mn-ea"/>
                          <a:ea typeface="+mn-ea"/>
                        </a:rPr>
                        <a:t> WIFI망이 구축되어 있어야 한다.</a:t>
                      </a:r>
                      <a:endParaRPr sz="1050" b="0">
                        <a:latin typeface="+mn-ea"/>
                        <a:ea typeface="+mn-ea"/>
                      </a:endParaRPr>
                    </a:p>
                  </a:txBody>
                  <a:tcPr marL="64775" marR="64775" marT="17900" marB="1790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7" name="Google Shape;197;ge2efabb341_0_22"/>
          <p:cNvSpPr txBox="1"/>
          <p:nvPr/>
        </p:nvSpPr>
        <p:spPr>
          <a:xfrm>
            <a:off x="336100" y="1201775"/>
            <a:ext cx="126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시나리오</a:t>
            </a:r>
            <a:endParaRPr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8" name="Google Shape;198;ge2efabb341_0_22"/>
          <p:cNvGraphicFramePr/>
          <p:nvPr>
            <p:extLst>
              <p:ext uri="{D42A27DB-BD31-4B8C-83A1-F6EECF244321}">
                <p14:modId xmlns:p14="http://schemas.microsoft.com/office/powerpoint/2010/main" val="925082207"/>
              </p:ext>
            </p:extLst>
          </p:nvPr>
        </p:nvGraphicFramePr>
        <p:xfrm>
          <a:off x="350400" y="1542567"/>
          <a:ext cx="3530325" cy="50535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기본</a:t>
                      </a: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시나리오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수령인이 배송받을 시간과 위치를 정한다</a:t>
                      </a: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ko-KR" sz="1300">
                          <a:latin typeface="+mn-ea"/>
                          <a:ea typeface="+mn-ea"/>
                        </a:rPr>
                        <a:t> 단지 내 상차 담당자가 ATEx에 배송 물품 적재</a:t>
                      </a: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ko-KR" sz="1300">
                          <a:latin typeface="+mn-ea"/>
                          <a:ea typeface="+mn-ea"/>
                        </a:rPr>
                        <a:t> ATEx 도착 시 수령인에게 APP 알림 발신</a:t>
                      </a: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ko-KR" sz="1300">
                          <a:latin typeface="+mn-ea"/>
                          <a:ea typeface="+mn-ea"/>
                        </a:rPr>
                        <a:t> QR 본인인증 후 물품 수령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대안</a:t>
                      </a:r>
                      <a:endParaRPr sz="1300"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+mn-ea"/>
                          <a:ea typeface="+mn-ea"/>
                        </a:rPr>
                        <a:t>시나리오</a:t>
                      </a:r>
                      <a:endParaRPr sz="130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수령인이 배송받을 시간과 위치를 정한다</a:t>
                      </a:r>
                      <a:endParaRPr sz="130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단지 내 상차 담당자가 ATEx에 배송 물품 적재</a:t>
                      </a:r>
                      <a:endParaRPr sz="130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ATEx 도착 시 수령자에게 APP 알림 발신</a:t>
                      </a:r>
                      <a:endParaRPr sz="130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ko-KR" sz="130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QR 본인인증 후 물품 수령</a:t>
                      </a:r>
                      <a:endParaRPr sz="130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5" name="Google Shape;205;p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7"/>
          <p:cNvSpPr txBox="1"/>
          <p:nvPr/>
        </p:nvSpPr>
        <p:spPr>
          <a:xfrm>
            <a:off x="323527" y="616496"/>
            <a:ext cx="35655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구성도</a:t>
            </a:r>
            <a:r>
              <a:rPr lang="ko-KR" sz="105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서비스 시나리오</a:t>
            </a: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212" name="Google Shape;212;p7"/>
          <p:cNvSpPr txBox="1"/>
          <p:nvPr/>
        </p:nvSpPr>
        <p:spPr>
          <a:xfrm>
            <a:off x="3669000" y="760075"/>
            <a:ext cx="235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&lt;택배 서비스&gt;</a:t>
            </a:r>
            <a:endParaRPr sz="24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3" name="Google Shape;21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863" y="1466575"/>
            <a:ext cx="7651072" cy="47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5a1d68432_1_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0" name="Google Shape;220;ge5a1d68432_1_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ge5a1d68432_1_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ge5a1d68432_1_7"/>
          <p:cNvSpPr txBox="1"/>
          <p:nvPr/>
        </p:nvSpPr>
        <p:spPr>
          <a:xfrm>
            <a:off x="323527" y="616496"/>
            <a:ext cx="35655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구성도</a:t>
            </a:r>
            <a:r>
              <a:rPr lang="ko-KR" sz="105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서비스 시나리오</a:t>
            </a: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3" name="Google Shape;223;ge5a1d68432_1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e5a1d68432_1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e5a1d68432_1_7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ge5a1d68432_1_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227" name="Google Shape;227;ge5a1d68432_1_7"/>
          <p:cNvSpPr txBox="1"/>
          <p:nvPr/>
        </p:nvSpPr>
        <p:spPr>
          <a:xfrm>
            <a:off x="3669000" y="760075"/>
            <a:ext cx="235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&lt;경비 서비스&gt;</a:t>
            </a:r>
            <a:endParaRPr sz="24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" name="Google Shape;228;ge5a1d68432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66575"/>
            <a:ext cx="8839197" cy="451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2755</Words>
  <Application>Microsoft Office PowerPoint</Application>
  <PresentationFormat>화면 슬라이드 쇼(4:3)</PresentationFormat>
  <Paragraphs>636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Malgun Gothic</vt:lpstr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김우성(학생-자동차IT융합학과)</cp:lastModifiedBy>
  <cp:revision>12</cp:revision>
  <dcterms:created xsi:type="dcterms:W3CDTF">2014-04-16T00:55:54Z</dcterms:created>
  <dcterms:modified xsi:type="dcterms:W3CDTF">2021-08-28T15:05:48Z</dcterms:modified>
</cp:coreProperties>
</file>